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311" r:id="rId4"/>
    <p:sldId id="310" r:id="rId5"/>
    <p:sldId id="278" r:id="rId6"/>
    <p:sldId id="258" r:id="rId7"/>
    <p:sldId id="261" r:id="rId8"/>
    <p:sldId id="307" r:id="rId9"/>
    <p:sldId id="312" r:id="rId10"/>
    <p:sldId id="280" r:id="rId11"/>
    <p:sldId id="309" r:id="rId12"/>
    <p:sldId id="294" r:id="rId13"/>
    <p:sldId id="295" r:id="rId14"/>
    <p:sldId id="313" r:id="rId15"/>
    <p:sldId id="302" r:id="rId16"/>
    <p:sldId id="304" r:id="rId17"/>
    <p:sldId id="305" r:id="rId18"/>
    <p:sldId id="306" r:id="rId19"/>
    <p:sldId id="314" r:id="rId20"/>
    <p:sldId id="287" r:id="rId21"/>
    <p:sldId id="288" r:id="rId22"/>
    <p:sldId id="284" r:id="rId23"/>
    <p:sldId id="289" r:id="rId24"/>
    <p:sldId id="286" r:id="rId25"/>
    <p:sldId id="281" r:id="rId26"/>
    <p:sldId id="315" r:id="rId27"/>
    <p:sldId id="282" r:id="rId28"/>
    <p:sldId id="296" r:id="rId29"/>
    <p:sldId id="290" r:id="rId30"/>
    <p:sldId id="291" r:id="rId31"/>
    <p:sldId id="316" r:id="rId32"/>
    <p:sldId id="292" r:id="rId33"/>
    <p:sldId id="297" r:id="rId34"/>
    <p:sldId id="298" r:id="rId35"/>
    <p:sldId id="299" r:id="rId36"/>
    <p:sldId id="317" r:id="rId37"/>
    <p:sldId id="283" r:id="rId38"/>
    <p:sldId id="308" r:id="rId39"/>
    <p:sldId id="293" r:id="rId40"/>
    <p:sldId id="265" r:id="rId41"/>
    <p:sldId id="262" r:id="rId42"/>
    <p:sldId id="266" r:id="rId43"/>
    <p:sldId id="271" r:id="rId44"/>
    <p:sldId id="273" r:id="rId45"/>
    <p:sldId id="272" r:id="rId46"/>
    <p:sldId id="318" r:id="rId47"/>
    <p:sldId id="30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D5B1AAA-AE40-452C-BB85-A582C1D8CD1E}">
          <p14:sldIdLst/>
        </p14:section>
        <p14:section name="Untitled Section" id="{A0E024FC-43F1-471A-8D22-E51AB36128F8}">
          <p14:sldIdLst>
            <p14:sldId id="256"/>
            <p14:sldId id="257"/>
            <p14:sldId id="311"/>
            <p14:sldId id="310"/>
            <p14:sldId id="278"/>
            <p14:sldId id="258"/>
            <p14:sldId id="261"/>
            <p14:sldId id="307"/>
            <p14:sldId id="312"/>
            <p14:sldId id="280"/>
            <p14:sldId id="309"/>
            <p14:sldId id="294"/>
            <p14:sldId id="295"/>
            <p14:sldId id="313"/>
            <p14:sldId id="302"/>
            <p14:sldId id="304"/>
            <p14:sldId id="305"/>
            <p14:sldId id="306"/>
            <p14:sldId id="314"/>
            <p14:sldId id="287"/>
            <p14:sldId id="288"/>
            <p14:sldId id="284"/>
            <p14:sldId id="289"/>
            <p14:sldId id="286"/>
            <p14:sldId id="281"/>
            <p14:sldId id="315"/>
            <p14:sldId id="282"/>
            <p14:sldId id="296"/>
            <p14:sldId id="290"/>
            <p14:sldId id="291"/>
            <p14:sldId id="316"/>
            <p14:sldId id="292"/>
            <p14:sldId id="297"/>
            <p14:sldId id="298"/>
            <p14:sldId id="299"/>
            <p14:sldId id="317"/>
            <p14:sldId id="283"/>
            <p14:sldId id="308"/>
            <p14:sldId id="293"/>
            <p14:sldId id="265"/>
            <p14:sldId id="262"/>
            <p14:sldId id="266"/>
            <p14:sldId id="271"/>
            <p14:sldId id="273"/>
            <p14:sldId id="272"/>
            <p14:sldId id="318"/>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3659" autoAdjust="0"/>
  </p:normalViewPr>
  <p:slideViewPr>
    <p:cSldViewPr snapToGrid="0">
      <p:cViewPr varScale="1">
        <p:scale>
          <a:sx n="90" d="100"/>
          <a:sy n="90" d="100"/>
        </p:scale>
        <p:origin x="34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5756A-3E41-4F12-9152-47678E65A4CA}" type="datetimeFigureOut">
              <a:rPr lang="en-US" smtClean="0"/>
              <a:t>1/29/2026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07F9A-AC58-4287-BA5D-0FF77B7042AB}" type="slidenum">
              <a:rPr lang="en-US" smtClean="0"/>
              <a:t>‹#›</a:t>
            </a:fld>
            <a:endParaRPr lang="en-US"/>
          </a:p>
        </p:txBody>
      </p:sp>
    </p:spTree>
    <p:extLst>
      <p:ext uri="{BB962C8B-B14F-4D97-AF65-F5344CB8AC3E}">
        <p14:creationId xmlns:p14="http://schemas.microsoft.com/office/powerpoint/2010/main" val="2641859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807F9A-AC58-4287-BA5D-0FF77B7042AB}" type="slidenum">
              <a:rPr lang="en-US" smtClean="0"/>
              <a:t>2</a:t>
            </a:fld>
            <a:endParaRPr lang="en-US"/>
          </a:p>
        </p:txBody>
      </p:sp>
    </p:spTree>
    <p:extLst>
      <p:ext uri="{BB962C8B-B14F-4D97-AF65-F5344CB8AC3E}">
        <p14:creationId xmlns:p14="http://schemas.microsoft.com/office/powerpoint/2010/main" val="3602346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843A1-7F2D-0FD6-2088-D2A4F5AC0A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6B533-8B29-E883-5458-D5799253C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A0F6FE-FB7F-3DA7-779D-E6F3A17380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F0AF0A-456F-0E78-D67C-CFBB00FF10F1}"/>
              </a:ext>
            </a:extLst>
          </p:cNvPr>
          <p:cNvSpPr>
            <a:spLocks noGrp="1"/>
          </p:cNvSpPr>
          <p:nvPr>
            <p:ph type="sldNum" sz="quarter" idx="5"/>
          </p:nvPr>
        </p:nvSpPr>
        <p:spPr/>
        <p:txBody>
          <a:bodyPr/>
          <a:lstStyle/>
          <a:p>
            <a:fld id="{DB807F9A-AC58-4287-BA5D-0FF77B7042AB}" type="slidenum">
              <a:rPr lang="en-US" smtClean="0"/>
              <a:t>4</a:t>
            </a:fld>
            <a:endParaRPr lang="en-US"/>
          </a:p>
        </p:txBody>
      </p:sp>
    </p:spTree>
    <p:extLst>
      <p:ext uri="{BB962C8B-B14F-4D97-AF65-F5344CB8AC3E}">
        <p14:creationId xmlns:p14="http://schemas.microsoft.com/office/powerpoint/2010/main" val="1044215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3D7C8-FAFF-D167-4594-63AF1CF635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FBFEAB-C861-711C-B618-40E7EAE4F8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BCA621-2778-A180-C7A9-19595A400B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5BA2DD-CB06-C1DF-D04E-51812B3A891B}"/>
              </a:ext>
            </a:extLst>
          </p:cNvPr>
          <p:cNvSpPr>
            <a:spLocks noGrp="1"/>
          </p:cNvSpPr>
          <p:nvPr>
            <p:ph type="sldNum" sz="quarter" idx="5"/>
          </p:nvPr>
        </p:nvSpPr>
        <p:spPr/>
        <p:txBody>
          <a:bodyPr/>
          <a:lstStyle/>
          <a:p>
            <a:fld id="{DB807F9A-AC58-4287-BA5D-0FF77B7042AB}" type="slidenum">
              <a:rPr lang="en-US" smtClean="0"/>
              <a:t>5</a:t>
            </a:fld>
            <a:endParaRPr lang="en-US"/>
          </a:p>
        </p:txBody>
      </p:sp>
    </p:spTree>
    <p:extLst>
      <p:ext uri="{BB962C8B-B14F-4D97-AF65-F5344CB8AC3E}">
        <p14:creationId xmlns:p14="http://schemas.microsoft.com/office/powerpoint/2010/main" val="2180222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F0236-64BE-CFB6-FB23-727AE8D28B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F18DB5-2531-AD00-976A-C4E02BD113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E31EEB-EB3A-DE71-948B-7349223D6A61}"/>
              </a:ext>
            </a:extLst>
          </p:cNvPr>
          <p:cNvSpPr>
            <a:spLocks noGrp="1"/>
          </p:cNvSpPr>
          <p:nvPr>
            <p:ph type="dt" sz="half" idx="10"/>
          </p:nvPr>
        </p:nvSpPr>
        <p:spPr/>
        <p:txBody>
          <a:bodyPr/>
          <a:lstStyle/>
          <a:p>
            <a:fld id="{99FCC200-671D-4C41-B3EB-5F90A3022967}" type="datetimeFigureOut">
              <a:rPr lang="en-US" smtClean="0"/>
              <a:t>1/29/2026</a:t>
            </a:fld>
            <a:endParaRPr lang="en-US"/>
          </a:p>
        </p:txBody>
      </p:sp>
      <p:sp>
        <p:nvSpPr>
          <p:cNvPr id="5" name="Footer Placeholder 4">
            <a:extLst>
              <a:ext uri="{FF2B5EF4-FFF2-40B4-BE49-F238E27FC236}">
                <a16:creationId xmlns:a16="http://schemas.microsoft.com/office/drawing/2014/main" id="{B63E12EA-4EB1-7064-1257-415925D13C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C7C991-810A-B583-8E4C-BF0DB830E605}"/>
              </a:ext>
            </a:extLst>
          </p:cNvPr>
          <p:cNvSpPr>
            <a:spLocks noGrp="1"/>
          </p:cNvSpPr>
          <p:nvPr>
            <p:ph type="sldNum" sz="quarter" idx="12"/>
          </p:nvPr>
        </p:nvSpPr>
        <p:spPr/>
        <p:txBody>
          <a:bodyPr/>
          <a:lstStyle/>
          <a:p>
            <a:fld id="{82428F0C-7A9D-4527-BC28-6CDB19FABEB8}" type="slidenum">
              <a:rPr lang="en-US" smtClean="0"/>
              <a:t>‹#›</a:t>
            </a:fld>
            <a:endParaRPr lang="en-US"/>
          </a:p>
        </p:txBody>
      </p:sp>
    </p:spTree>
    <p:extLst>
      <p:ext uri="{BB962C8B-B14F-4D97-AF65-F5344CB8AC3E}">
        <p14:creationId xmlns:p14="http://schemas.microsoft.com/office/powerpoint/2010/main" val="3462725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156C5-6454-9FC2-3C50-D6495CE86D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372C52-F69F-ED2A-301F-5D2489F115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B2B85-08BB-02A7-2F96-D3425E70083C}"/>
              </a:ext>
            </a:extLst>
          </p:cNvPr>
          <p:cNvSpPr>
            <a:spLocks noGrp="1"/>
          </p:cNvSpPr>
          <p:nvPr>
            <p:ph type="dt" sz="half" idx="10"/>
          </p:nvPr>
        </p:nvSpPr>
        <p:spPr/>
        <p:txBody>
          <a:bodyPr/>
          <a:lstStyle/>
          <a:p>
            <a:fld id="{99FCC200-671D-4C41-B3EB-5F90A3022967}" type="datetimeFigureOut">
              <a:rPr lang="en-US" smtClean="0"/>
              <a:t>1/29/2026</a:t>
            </a:fld>
            <a:endParaRPr lang="en-US"/>
          </a:p>
        </p:txBody>
      </p:sp>
      <p:sp>
        <p:nvSpPr>
          <p:cNvPr id="5" name="Footer Placeholder 4">
            <a:extLst>
              <a:ext uri="{FF2B5EF4-FFF2-40B4-BE49-F238E27FC236}">
                <a16:creationId xmlns:a16="http://schemas.microsoft.com/office/drawing/2014/main" id="{59887F11-ABB1-FE54-4548-F9D87DBEF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1073AB-43AB-D18F-D89C-2341F3982F48}"/>
              </a:ext>
            </a:extLst>
          </p:cNvPr>
          <p:cNvSpPr>
            <a:spLocks noGrp="1"/>
          </p:cNvSpPr>
          <p:nvPr>
            <p:ph type="sldNum" sz="quarter" idx="12"/>
          </p:nvPr>
        </p:nvSpPr>
        <p:spPr/>
        <p:txBody>
          <a:bodyPr/>
          <a:lstStyle/>
          <a:p>
            <a:fld id="{82428F0C-7A9D-4527-BC28-6CDB19FABEB8}" type="slidenum">
              <a:rPr lang="en-US" smtClean="0"/>
              <a:t>‹#›</a:t>
            </a:fld>
            <a:endParaRPr lang="en-US"/>
          </a:p>
        </p:txBody>
      </p:sp>
    </p:spTree>
    <p:extLst>
      <p:ext uri="{BB962C8B-B14F-4D97-AF65-F5344CB8AC3E}">
        <p14:creationId xmlns:p14="http://schemas.microsoft.com/office/powerpoint/2010/main" val="1850280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14500E-EF61-9394-EDBD-C678260EE2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4C6038-CDBB-A331-5CAB-71AEA48769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F6A7A-73B9-8E4C-B14A-6F32ABB55DCE}"/>
              </a:ext>
            </a:extLst>
          </p:cNvPr>
          <p:cNvSpPr>
            <a:spLocks noGrp="1"/>
          </p:cNvSpPr>
          <p:nvPr>
            <p:ph type="dt" sz="half" idx="10"/>
          </p:nvPr>
        </p:nvSpPr>
        <p:spPr/>
        <p:txBody>
          <a:bodyPr/>
          <a:lstStyle/>
          <a:p>
            <a:fld id="{99FCC200-671D-4C41-B3EB-5F90A3022967}" type="datetimeFigureOut">
              <a:rPr lang="en-US" smtClean="0"/>
              <a:t>1/29/2026</a:t>
            </a:fld>
            <a:endParaRPr lang="en-US"/>
          </a:p>
        </p:txBody>
      </p:sp>
      <p:sp>
        <p:nvSpPr>
          <p:cNvPr id="5" name="Footer Placeholder 4">
            <a:extLst>
              <a:ext uri="{FF2B5EF4-FFF2-40B4-BE49-F238E27FC236}">
                <a16:creationId xmlns:a16="http://schemas.microsoft.com/office/drawing/2014/main" id="{59B0D0B5-198D-341E-42E0-DADF5B5844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B9109A-71B7-665D-B4C8-88B2390A0593}"/>
              </a:ext>
            </a:extLst>
          </p:cNvPr>
          <p:cNvSpPr>
            <a:spLocks noGrp="1"/>
          </p:cNvSpPr>
          <p:nvPr>
            <p:ph type="sldNum" sz="quarter" idx="12"/>
          </p:nvPr>
        </p:nvSpPr>
        <p:spPr/>
        <p:txBody>
          <a:bodyPr/>
          <a:lstStyle/>
          <a:p>
            <a:fld id="{82428F0C-7A9D-4527-BC28-6CDB19FABEB8}" type="slidenum">
              <a:rPr lang="en-US" smtClean="0"/>
              <a:t>‹#›</a:t>
            </a:fld>
            <a:endParaRPr lang="en-US"/>
          </a:p>
        </p:txBody>
      </p:sp>
    </p:spTree>
    <p:extLst>
      <p:ext uri="{BB962C8B-B14F-4D97-AF65-F5344CB8AC3E}">
        <p14:creationId xmlns:p14="http://schemas.microsoft.com/office/powerpoint/2010/main" val="530399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6729E-47AF-E288-078E-5841ED86A7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7AD0E6-39DA-4443-6123-765EFE39D5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BA2FA4-DE94-3580-73ED-4EB9C998ACE1}"/>
              </a:ext>
            </a:extLst>
          </p:cNvPr>
          <p:cNvSpPr>
            <a:spLocks noGrp="1"/>
          </p:cNvSpPr>
          <p:nvPr>
            <p:ph type="dt" sz="half" idx="10"/>
          </p:nvPr>
        </p:nvSpPr>
        <p:spPr/>
        <p:txBody>
          <a:bodyPr/>
          <a:lstStyle/>
          <a:p>
            <a:fld id="{99FCC200-671D-4C41-B3EB-5F90A3022967}" type="datetimeFigureOut">
              <a:rPr lang="en-US" smtClean="0"/>
              <a:t>1/29/2026</a:t>
            </a:fld>
            <a:endParaRPr lang="en-US"/>
          </a:p>
        </p:txBody>
      </p:sp>
      <p:sp>
        <p:nvSpPr>
          <p:cNvPr id="5" name="Footer Placeholder 4">
            <a:extLst>
              <a:ext uri="{FF2B5EF4-FFF2-40B4-BE49-F238E27FC236}">
                <a16:creationId xmlns:a16="http://schemas.microsoft.com/office/drawing/2014/main" id="{FF845DE0-0BB6-9694-99C7-9737E46618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F664A-CF9F-69BF-842C-3E41411BDD60}"/>
              </a:ext>
            </a:extLst>
          </p:cNvPr>
          <p:cNvSpPr>
            <a:spLocks noGrp="1"/>
          </p:cNvSpPr>
          <p:nvPr>
            <p:ph type="sldNum" sz="quarter" idx="12"/>
          </p:nvPr>
        </p:nvSpPr>
        <p:spPr/>
        <p:txBody>
          <a:bodyPr/>
          <a:lstStyle/>
          <a:p>
            <a:fld id="{82428F0C-7A9D-4527-BC28-6CDB19FABEB8}" type="slidenum">
              <a:rPr lang="en-US" smtClean="0"/>
              <a:t>‹#›</a:t>
            </a:fld>
            <a:endParaRPr lang="en-US"/>
          </a:p>
        </p:txBody>
      </p:sp>
    </p:spTree>
    <p:extLst>
      <p:ext uri="{BB962C8B-B14F-4D97-AF65-F5344CB8AC3E}">
        <p14:creationId xmlns:p14="http://schemas.microsoft.com/office/powerpoint/2010/main" val="407270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76CB-1CC5-CD38-5FA0-73CF316FB5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6EE4B7-7AF9-0CAC-9139-191A7BFFC3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1B6C4E-59DA-7011-C584-DF41CC42A016}"/>
              </a:ext>
            </a:extLst>
          </p:cNvPr>
          <p:cNvSpPr>
            <a:spLocks noGrp="1"/>
          </p:cNvSpPr>
          <p:nvPr>
            <p:ph type="dt" sz="half" idx="10"/>
          </p:nvPr>
        </p:nvSpPr>
        <p:spPr/>
        <p:txBody>
          <a:bodyPr/>
          <a:lstStyle/>
          <a:p>
            <a:fld id="{99FCC200-671D-4C41-B3EB-5F90A3022967}" type="datetimeFigureOut">
              <a:rPr lang="en-US" smtClean="0"/>
              <a:t>1/29/2026</a:t>
            </a:fld>
            <a:endParaRPr lang="en-US"/>
          </a:p>
        </p:txBody>
      </p:sp>
      <p:sp>
        <p:nvSpPr>
          <p:cNvPr id="5" name="Footer Placeholder 4">
            <a:extLst>
              <a:ext uri="{FF2B5EF4-FFF2-40B4-BE49-F238E27FC236}">
                <a16:creationId xmlns:a16="http://schemas.microsoft.com/office/drawing/2014/main" id="{608A4EDF-DDE4-0D88-122A-D7AF0C0797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C8189C-1287-D010-2FEA-98524D1DBC88}"/>
              </a:ext>
            </a:extLst>
          </p:cNvPr>
          <p:cNvSpPr>
            <a:spLocks noGrp="1"/>
          </p:cNvSpPr>
          <p:nvPr>
            <p:ph type="sldNum" sz="quarter" idx="12"/>
          </p:nvPr>
        </p:nvSpPr>
        <p:spPr/>
        <p:txBody>
          <a:bodyPr/>
          <a:lstStyle/>
          <a:p>
            <a:fld id="{82428F0C-7A9D-4527-BC28-6CDB19FABEB8}" type="slidenum">
              <a:rPr lang="en-US" smtClean="0"/>
              <a:t>‹#›</a:t>
            </a:fld>
            <a:endParaRPr lang="en-US"/>
          </a:p>
        </p:txBody>
      </p:sp>
    </p:spTree>
    <p:extLst>
      <p:ext uri="{BB962C8B-B14F-4D97-AF65-F5344CB8AC3E}">
        <p14:creationId xmlns:p14="http://schemas.microsoft.com/office/powerpoint/2010/main" val="2125554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32C8E-EE6C-A20A-96F4-7FA2773405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8A354-ECDB-F66B-C8AF-38563F0965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AC5CF5-4463-3B97-3AF6-6728BEA55E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9B0222-5257-EF21-C313-D7DEBC39D478}"/>
              </a:ext>
            </a:extLst>
          </p:cNvPr>
          <p:cNvSpPr>
            <a:spLocks noGrp="1"/>
          </p:cNvSpPr>
          <p:nvPr>
            <p:ph type="dt" sz="half" idx="10"/>
          </p:nvPr>
        </p:nvSpPr>
        <p:spPr/>
        <p:txBody>
          <a:bodyPr/>
          <a:lstStyle/>
          <a:p>
            <a:fld id="{99FCC200-671D-4C41-B3EB-5F90A3022967}" type="datetimeFigureOut">
              <a:rPr lang="en-US" smtClean="0"/>
              <a:t>1/29/2026</a:t>
            </a:fld>
            <a:endParaRPr lang="en-US"/>
          </a:p>
        </p:txBody>
      </p:sp>
      <p:sp>
        <p:nvSpPr>
          <p:cNvPr id="6" name="Footer Placeholder 5">
            <a:extLst>
              <a:ext uri="{FF2B5EF4-FFF2-40B4-BE49-F238E27FC236}">
                <a16:creationId xmlns:a16="http://schemas.microsoft.com/office/drawing/2014/main" id="{2A78152F-3E5B-18DC-F2EA-7BFD4AE70F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F0440A-465F-F5F5-FC4E-5A2D5FD985D6}"/>
              </a:ext>
            </a:extLst>
          </p:cNvPr>
          <p:cNvSpPr>
            <a:spLocks noGrp="1"/>
          </p:cNvSpPr>
          <p:nvPr>
            <p:ph type="sldNum" sz="quarter" idx="12"/>
          </p:nvPr>
        </p:nvSpPr>
        <p:spPr/>
        <p:txBody>
          <a:bodyPr/>
          <a:lstStyle/>
          <a:p>
            <a:fld id="{82428F0C-7A9D-4527-BC28-6CDB19FABEB8}" type="slidenum">
              <a:rPr lang="en-US" smtClean="0"/>
              <a:t>‹#›</a:t>
            </a:fld>
            <a:endParaRPr lang="en-US"/>
          </a:p>
        </p:txBody>
      </p:sp>
    </p:spTree>
    <p:extLst>
      <p:ext uri="{BB962C8B-B14F-4D97-AF65-F5344CB8AC3E}">
        <p14:creationId xmlns:p14="http://schemas.microsoft.com/office/powerpoint/2010/main" val="603652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BD229-AEF3-AB03-8D47-12641C41BE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DCBB7B-5F13-C2FD-B667-83C285864A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323AF8-3C2D-7087-64B4-F0219E7027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BB1545-4336-D24E-F444-AFFFA92B00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40203D-E967-EA24-65A9-20A9F9F917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B758D2-5153-9A16-5D4E-3051748E9774}"/>
              </a:ext>
            </a:extLst>
          </p:cNvPr>
          <p:cNvSpPr>
            <a:spLocks noGrp="1"/>
          </p:cNvSpPr>
          <p:nvPr>
            <p:ph type="dt" sz="half" idx="10"/>
          </p:nvPr>
        </p:nvSpPr>
        <p:spPr/>
        <p:txBody>
          <a:bodyPr/>
          <a:lstStyle/>
          <a:p>
            <a:fld id="{99FCC200-671D-4C41-B3EB-5F90A3022967}" type="datetimeFigureOut">
              <a:rPr lang="en-US" smtClean="0"/>
              <a:t>1/29/2026</a:t>
            </a:fld>
            <a:endParaRPr lang="en-US"/>
          </a:p>
        </p:txBody>
      </p:sp>
      <p:sp>
        <p:nvSpPr>
          <p:cNvPr id="8" name="Footer Placeholder 7">
            <a:extLst>
              <a:ext uri="{FF2B5EF4-FFF2-40B4-BE49-F238E27FC236}">
                <a16:creationId xmlns:a16="http://schemas.microsoft.com/office/drawing/2014/main" id="{F3C9D429-581C-1695-1D49-EB9DC7F4E8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7DDDDA-964E-74D9-2C84-82C2D43919FF}"/>
              </a:ext>
            </a:extLst>
          </p:cNvPr>
          <p:cNvSpPr>
            <a:spLocks noGrp="1"/>
          </p:cNvSpPr>
          <p:nvPr>
            <p:ph type="sldNum" sz="quarter" idx="12"/>
          </p:nvPr>
        </p:nvSpPr>
        <p:spPr/>
        <p:txBody>
          <a:bodyPr/>
          <a:lstStyle/>
          <a:p>
            <a:fld id="{82428F0C-7A9D-4527-BC28-6CDB19FABEB8}" type="slidenum">
              <a:rPr lang="en-US" smtClean="0"/>
              <a:t>‹#›</a:t>
            </a:fld>
            <a:endParaRPr lang="en-US"/>
          </a:p>
        </p:txBody>
      </p:sp>
    </p:spTree>
    <p:extLst>
      <p:ext uri="{BB962C8B-B14F-4D97-AF65-F5344CB8AC3E}">
        <p14:creationId xmlns:p14="http://schemas.microsoft.com/office/powerpoint/2010/main" val="1468212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1295-9ADD-7B97-8834-1A9B96E532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E8F9E3-4C76-5F9C-8E76-FE7F4B2A74AC}"/>
              </a:ext>
            </a:extLst>
          </p:cNvPr>
          <p:cNvSpPr>
            <a:spLocks noGrp="1"/>
          </p:cNvSpPr>
          <p:nvPr>
            <p:ph type="dt" sz="half" idx="10"/>
          </p:nvPr>
        </p:nvSpPr>
        <p:spPr/>
        <p:txBody>
          <a:bodyPr/>
          <a:lstStyle/>
          <a:p>
            <a:fld id="{99FCC200-671D-4C41-B3EB-5F90A3022967}" type="datetimeFigureOut">
              <a:rPr lang="en-US" smtClean="0"/>
              <a:t>1/29/2026</a:t>
            </a:fld>
            <a:endParaRPr lang="en-US"/>
          </a:p>
        </p:txBody>
      </p:sp>
      <p:sp>
        <p:nvSpPr>
          <p:cNvPr id="4" name="Footer Placeholder 3">
            <a:extLst>
              <a:ext uri="{FF2B5EF4-FFF2-40B4-BE49-F238E27FC236}">
                <a16:creationId xmlns:a16="http://schemas.microsoft.com/office/drawing/2014/main" id="{7AB75073-8534-39C6-899F-9BEA1A8E03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02490C-96C4-5940-D823-FC49C229F4BB}"/>
              </a:ext>
            </a:extLst>
          </p:cNvPr>
          <p:cNvSpPr>
            <a:spLocks noGrp="1"/>
          </p:cNvSpPr>
          <p:nvPr>
            <p:ph type="sldNum" sz="quarter" idx="12"/>
          </p:nvPr>
        </p:nvSpPr>
        <p:spPr/>
        <p:txBody>
          <a:bodyPr/>
          <a:lstStyle/>
          <a:p>
            <a:fld id="{82428F0C-7A9D-4527-BC28-6CDB19FABEB8}" type="slidenum">
              <a:rPr lang="en-US" smtClean="0"/>
              <a:t>‹#›</a:t>
            </a:fld>
            <a:endParaRPr lang="en-US"/>
          </a:p>
        </p:txBody>
      </p:sp>
    </p:spTree>
    <p:extLst>
      <p:ext uri="{BB962C8B-B14F-4D97-AF65-F5344CB8AC3E}">
        <p14:creationId xmlns:p14="http://schemas.microsoft.com/office/powerpoint/2010/main" val="2034080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F48532-2D15-27ED-A1E7-8A4142B67BC6}"/>
              </a:ext>
            </a:extLst>
          </p:cNvPr>
          <p:cNvSpPr>
            <a:spLocks noGrp="1"/>
          </p:cNvSpPr>
          <p:nvPr>
            <p:ph type="dt" sz="half" idx="10"/>
          </p:nvPr>
        </p:nvSpPr>
        <p:spPr/>
        <p:txBody>
          <a:bodyPr/>
          <a:lstStyle/>
          <a:p>
            <a:fld id="{99FCC200-671D-4C41-B3EB-5F90A3022967}" type="datetimeFigureOut">
              <a:rPr lang="en-US" smtClean="0"/>
              <a:t>1/29/2026</a:t>
            </a:fld>
            <a:endParaRPr lang="en-US"/>
          </a:p>
        </p:txBody>
      </p:sp>
      <p:sp>
        <p:nvSpPr>
          <p:cNvPr id="3" name="Footer Placeholder 2">
            <a:extLst>
              <a:ext uri="{FF2B5EF4-FFF2-40B4-BE49-F238E27FC236}">
                <a16:creationId xmlns:a16="http://schemas.microsoft.com/office/drawing/2014/main" id="{437D15C7-237E-49C7-A60C-DC42AE6B26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577851-B6B6-EF4B-0D76-A5EF553DFFC3}"/>
              </a:ext>
            </a:extLst>
          </p:cNvPr>
          <p:cNvSpPr>
            <a:spLocks noGrp="1"/>
          </p:cNvSpPr>
          <p:nvPr>
            <p:ph type="sldNum" sz="quarter" idx="12"/>
          </p:nvPr>
        </p:nvSpPr>
        <p:spPr/>
        <p:txBody>
          <a:bodyPr/>
          <a:lstStyle/>
          <a:p>
            <a:fld id="{82428F0C-7A9D-4527-BC28-6CDB19FABEB8}" type="slidenum">
              <a:rPr lang="en-US" smtClean="0"/>
              <a:t>‹#›</a:t>
            </a:fld>
            <a:endParaRPr lang="en-US"/>
          </a:p>
        </p:txBody>
      </p:sp>
    </p:spTree>
    <p:extLst>
      <p:ext uri="{BB962C8B-B14F-4D97-AF65-F5344CB8AC3E}">
        <p14:creationId xmlns:p14="http://schemas.microsoft.com/office/powerpoint/2010/main" val="2630964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4CACA-DCC7-7FAC-DF1D-68F0B5A523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65294A-7F52-9E5B-D2C3-B1E8F76C3C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704025-CFB4-6D6B-4727-AC03754104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0CF756-9914-ADED-089A-F97A75CFB114}"/>
              </a:ext>
            </a:extLst>
          </p:cNvPr>
          <p:cNvSpPr>
            <a:spLocks noGrp="1"/>
          </p:cNvSpPr>
          <p:nvPr>
            <p:ph type="dt" sz="half" idx="10"/>
          </p:nvPr>
        </p:nvSpPr>
        <p:spPr/>
        <p:txBody>
          <a:bodyPr/>
          <a:lstStyle/>
          <a:p>
            <a:fld id="{99FCC200-671D-4C41-B3EB-5F90A3022967}" type="datetimeFigureOut">
              <a:rPr lang="en-US" smtClean="0"/>
              <a:t>1/29/2026</a:t>
            </a:fld>
            <a:endParaRPr lang="en-US"/>
          </a:p>
        </p:txBody>
      </p:sp>
      <p:sp>
        <p:nvSpPr>
          <p:cNvPr id="6" name="Footer Placeholder 5">
            <a:extLst>
              <a:ext uri="{FF2B5EF4-FFF2-40B4-BE49-F238E27FC236}">
                <a16:creationId xmlns:a16="http://schemas.microsoft.com/office/drawing/2014/main" id="{76AA1CBA-BA88-64DC-2392-ACBC89FC52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579BD8-FEC5-66AF-F6AE-FCDB10C8A0D2}"/>
              </a:ext>
            </a:extLst>
          </p:cNvPr>
          <p:cNvSpPr>
            <a:spLocks noGrp="1"/>
          </p:cNvSpPr>
          <p:nvPr>
            <p:ph type="sldNum" sz="quarter" idx="12"/>
          </p:nvPr>
        </p:nvSpPr>
        <p:spPr/>
        <p:txBody>
          <a:bodyPr/>
          <a:lstStyle/>
          <a:p>
            <a:fld id="{82428F0C-7A9D-4527-BC28-6CDB19FABEB8}" type="slidenum">
              <a:rPr lang="en-US" smtClean="0"/>
              <a:t>‹#›</a:t>
            </a:fld>
            <a:endParaRPr lang="en-US"/>
          </a:p>
        </p:txBody>
      </p:sp>
    </p:spTree>
    <p:extLst>
      <p:ext uri="{BB962C8B-B14F-4D97-AF65-F5344CB8AC3E}">
        <p14:creationId xmlns:p14="http://schemas.microsoft.com/office/powerpoint/2010/main" val="2594891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5BE6-C890-600A-FF09-EA92765572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A43D5D-C1DA-CFC3-9E74-38226BEE9D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EA68E3-B146-3276-5CF1-13C5CE9A5C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8EDDE5-B9B3-4C0D-EDC9-6275E7CAC4F9}"/>
              </a:ext>
            </a:extLst>
          </p:cNvPr>
          <p:cNvSpPr>
            <a:spLocks noGrp="1"/>
          </p:cNvSpPr>
          <p:nvPr>
            <p:ph type="dt" sz="half" idx="10"/>
          </p:nvPr>
        </p:nvSpPr>
        <p:spPr/>
        <p:txBody>
          <a:bodyPr/>
          <a:lstStyle/>
          <a:p>
            <a:fld id="{99FCC200-671D-4C41-B3EB-5F90A3022967}" type="datetimeFigureOut">
              <a:rPr lang="en-US" smtClean="0"/>
              <a:t>1/29/2026</a:t>
            </a:fld>
            <a:endParaRPr lang="en-US"/>
          </a:p>
        </p:txBody>
      </p:sp>
      <p:sp>
        <p:nvSpPr>
          <p:cNvPr id="6" name="Footer Placeholder 5">
            <a:extLst>
              <a:ext uri="{FF2B5EF4-FFF2-40B4-BE49-F238E27FC236}">
                <a16:creationId xmlns:a16="http://schemas.microsoft.com/office/drawing/2014/main" id="{5711E6EA-E12A-F022-FDCF-B11660BE1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4CF4B4-0AC9-3DD9-977C-EFB767BB4D73}"/>
              </a:ext>
            </a:extLst>
          </p:cNvPr>
          <p:cNvSpPr>
            <a:spLocks noGrp="1"/>
          </p:cNvSpPr>
          <p:nvPr>
            <p:ph type="sldNum" sz="quarter" idx="12"/>
          </p:nvPr>
        </p:nvSpPr>
        <p:spPr/>
        <p:txBody>
          <a:bodyPr/>
          <a:lstStyle/>
          <a:p>
            <a:fld id="{82428F0C-7A9D-4527-BC28-6CDB19FABEB8}" type="slidenum">
              <a:rPr lang="en-US" smtClean="0"/>
              <a:t>‹#›</a:t>
            </a:fld>
            <a:endParaRPr lang="en-US"/>
          </a:p>
        </p:txBody>
      </p:sp>
    </p:spTree>
    <p:extLst>
      <p:ext uri="{BB962C8B-B14F-4D97-AF65-F5344CB8AC3E}">
        <p14:creationId xmlns:p14="http://schemas.microsoft.com/office/powerpoint/2010/main" val="3316951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F32D04-C0AE-F2EA-7EEA-98055AAF98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E1F101-A2B1-C2F2-02B2-258F6C2397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D2F8FA-4F72-916D-BD07-430186B7D1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9FCC200-671D-4C41-B3EB-5F90A3022967}" type="datetimeFigureOut">
              <a:rPr lang="en-US" smtClean="0"/>
              <a:t>1/29/2026</a:t>
            </a:fld>
            <a:endParaRPr lang="en-US"/>
          </a:p>
        </p:txBody>
      </p:sp>
      <p:sp>
        <p:nvSpPr>
          <p:cNvPr id="5" name="Footer Placeholder 4">
            <a:extLst>
              <a:ext uri="{FF2B5EF4-FFF2-40B4-BE49-F238E27FC236}">
                <a16:creationId xmlns:a16="http://schemas.microsoft.com/office/drawing/2014/main" id="{AF07093F-E9CA-1476-EE60-D52F9923ED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94DA1A7-459F-8A39-14BF-8D4D8767A6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2428F0C-7A9D-4527-BC28-6CDB19FABEB8}" type="slidenum">
              <a:rPr lang="en-US" smtClean="0"/>
              <a:t>‹#›</a:t>
            </a:fld>
            <a:endParaRPr lang="en-US"/>
          </a:p>
        </p:txBody>
      </p:sp>
    </p:spTree>
    <p:extLst>
      <p:ext uri="{BB962C8B-B14F-4D97-AF65-F5344CB8AC3E}">
        <p14:creationId xmlns:p14="http://schemas.microsoft.com/office/powerpoint/2010/main" val="807541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m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 Id="rId4" Type="http://schemas.openxmlformats.org/officeDocument/2006/relationships/image" Target="../media/image25.tmp"/></Relationships>
</file>

<file path=ppt/slides/_rels/slide22.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2.xml"/><Relationship Id="rId5" Type="http://schemas.openxmlformats.org/officeDocument/2006/relationships/image" Target="../media/image34.tmp"/><Relationship Id="rId4" Type="http://schemas.openxmlformats.org/officeDocument/2006/relationships/image" Target="../media/image33.tmp"/></Relationships>
</file>

<file path=ppt/slides/_rels/slide28.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7.tmp"/><Relationship Id="rId1" Type="http://schemas.openxmlformats.org/officeDocument/2006/relationships/slideLayout" Target="../slideLayouts/slideLayout2.xml"/><Relationship Id="rId4" Type="http://schemas.openxmlformats.org/officeDocument/2006/relationships/image" Target="../media/image39.tmp"/></Relationships>
</file>

<file path=ppt/slides/_rels/slide31.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tmp"/><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FB82-D954-5C6D-EFF8-3316BC5C9EEA}"/>
              </a:ext>
            </a:extLst>
          </p:cNvPr>
          <p:cNvSpPr>
            <a:spLocks noGrp="1"/>
          </p:cNvSpPr>
          <p:nvPr>
            <p:ph type="ctrTitle"/>
          </p:nvPr>
        </p:nvSpPr>
        <p:spPr>
          <a:xfrm>
            <a:off x="1524000" y="1504336"/>
            <a:ext cx="9144000" cy="1514013"/>
          </a:xfrm>
        </p:spPr>
        <p:txBody>
          <a:bodyPr>
            <a:normAutofit fontScale="90000"/>
          </a:bodyPr>
          <a:lstStyle/>
          <a:p>
            <a:br>
              <a:rPr lang="en-US" dirty="0">
                <a:solidFill>
                  <a:srgbClr val="0070C0"/>
                </a:solidFill>
              </a:rPr>
            </a:br>
            <a:r>
              <a:rPr lang="en-US" sz="4400" dirty="0"/>
              <a:t>DDS for 5G/6G Cellular Network Calibration and Ranging</a:t>
            </a:r>
            <a:endParaRPr lang="en-US" sz="4400" dirty="0">
              <a:solidFill>
                <a:srgbClr val="0070C0"/>
              </a:solidFill>
            </a:endParaRPr>
          </a:p>
        </p:txBody>
      </p:sp>
      <p:pic>
        <p:nvPicPr>
          <p:cNvPr id="7" name="Picture 6" descr="A blue and white logo&#10;&#10;AI-generated content may be incorrect.">
            <a:extLst>
              <a:ext uri="{FF2B5EF4-FFF2-40B4-BE49-F238E27FC236}">
                <a16:creationId xmlns:a16="http://schemas.microsoft.com/office/drawing/2014/main" id="{35605652-A73E-1981-ECAA-CE545ED434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989" y="278107"/>
            <a:ext cx="1817494" cy="844256"/>
          </a:xfrm>
          <a:prstGeom prst="rect">
            <a:avLst/>
          </a:prstGeom>
        </p:spPr>
      </p:pic>
      <p:sp>
        <p:nvSpPr>
          <p:cNvPr id="8" name="Subtitle 2">
            <a:extLst>
              <a:ext uri="{FF2B5EF4-FFF2-40B4-BE49-F238E27FC236}">
                <a16:creationId xmlns:a16="http://schemas.microsoft.com/office/drawing/2014/main" id="{131B475D-7460-246B-F7A7-426226FD6476}"/>
              </a:ext>
            </a:extLst>
          </p:cNvPr>
          <p:cNvSpPr txBox="1">
            <a:spLocks/>
          </p:cNvSpPr>
          <p:nvPr/>
        </p:nvSpPr>
        <p:spPr>
          <a:xfrm>
            <a:off x="6282813" y="3429000"/>
            <a:ext cx="2615380" cy="20547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solidFill>
                  <a:srgbClr val="0070C0"/>
                </a:solidFill>
              </a:rPr>
              <a:t>Supervision:</a:t>
            </a:r>
          </a:p>
          <a:p>
            <a:r>
              <a:rPr lang="en-US" sz="2000" b="1" dirty="0"/>
              <a:t>Dr. Maged </a:t>
            </a:r>
            <a:r>
              <a:rPr lang="en-US" sz="2000" b="1" dirty="0" err="1"/>
              <a:t>Ghoneima</a:t>
            </a:r>
            <a:endParaRPr lang="en-US" sz="2000" b="1" dirty="0"/>
          </a:p>
          <a:p>
            <a:r>
              <a:rPr lang="en-US" sz="2000" b="1" dirty="0"/>
              <a:t>Dr. Ahmed Mehanna</a:t>
            </a:r>
          </a:p>
          <a:p>
            <a:r>
              <a:rPr lang="en-US" sz="2000" b="1" dirty="0"/>
              <a:t>ADI Digital Team </a:t>
            </a:r>
          </a:p>
        </p:txBody>
      </p:sp>
      <p:sp>
        <p:nvSpPr>
          <p:cNvPr id="4" name="TextBox 3">
            <a:extLst>
              <a:ext uri="{FF2B5EF4-FFF2-40B4-BE49-F238E27FC236}">
                <a16:creationId xmlns:a16="http://schemas.microsoft.com/office/drawing/2014/main" id="{F7AF6390-BBC6-2EC6-05E2-C09B56EE2A79}"/>
              </a:ext>
            </a:extLst>
          </p:cNvPr>
          <p:cNvSpPr txBox="1"/>
          <p:nvPr/>
        </p:nvSpPr>
        <p:spPr>
          <a:xfrm>
            <a:off x="2408902" y="3429000"/>
            <a:ext cx="3269521" cy="2585323"/>
          </a:xfrm>
          <a:prstGeom prst="rect">
            <a:avLst/>
          </a:prstGeom>
          <a:noFill/>
        </p:spPr>
        <p:txBody>
          <a:bodyPr wrap="square" rtlCol="0">
            <a:spAutoFit/>
          </a:bodyPr>
          <a:lstStyle/>
          <a:p>
            <a:pPr algn="ctr"/>
            <a:r>
              <a:rPr lang="en-US" b="1" dirty="0">
                <a:solidFill>
                  <a:srgbClr val="0070C0"/>
                </a:solidFill>
              </a:rPr>
              <a:t>Teams Members:	</a:t>
            </a:r>
          </a:p>
          <a:p>
            <a:r>
              <a:rPr lang="en-US" b="1" dirty="0"/>
              <a:t>Ahmed Hossam Rafik </a:t>
            </a:r>
          </a:p>
          <a:p>
            <a:r>
              <a:rPr lang="en-US" b="1" dirty="0"/>
              <a:t>Ahmed Haitham Othman</a:t>
            </a:r>
          </a:p>
          <a:p>
            <a:r>
              <a:rPr lang="en-US" b="1" dirty="0"/>
              <a:t>Abdelrahman Khaled Fouad</a:t>
            </a:r>
          </a:p>
          <a:p>
            <a:r>
              <a:rPr lang="en-US" b="1" dirty="0"/>
              <a:t>Mohamed Ahmed Mohamed</a:t>
            </a:r>
          </a:p>
          <a:p>
            <a:r>
              <a:rPr lang="en-US" b="1" dirty="0"/>
              <a:t>Mohamed Adel Abdelrahem</a:t>
            </a:r>
          </a:p>
          <a:p>
            <a:r>
              <a:rPr lang="en-US" b="1" dirty="0"/>
              <a:t>Moustafa Saad Dawood</a:t>
            </a:r>
          </a:p>
          <a:p>
            <a:r>
              <a:rPr lang="en-US" b="1" dirty="0"/>
              <a:t>Youssef Mohamed Mamdouh		</a:t>
            </a:r>
          </a:p>
        </p:txBody>
      </p:sp>
      <p:pic>
        <p:nvPicPr>
          <p:cNvPr id="1026" name="Picture 2" descr="ASU-ENG SIS">
            <a:extLst>
              <a:ext uri="{FF2B5EF4-FFF2-40B4-BE49-F238E27FC236}">
                <a16:creationId xmlns:a16="http://schemas.microsoft.com/office/drawing/2014/main" id="{24EF12E0-B72B-F465-AD3B-8D4C16520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17" y="94968"/>
            <a:ext cx="2054789" cy="2054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509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B327-FB1D-5EB5-7A88-B389A6F61D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EE503C-BE51-5406-9A5C-CE6B66E7ED08}"/>
              </a:ext>
            </a:extLst>
          </p:cNvPr>
          <p:cNvSpPr>
            <a:spLocks noGrp="1"/>
          </p:cNvSpPr>
          <p:nvPr>
            <p:ph type="title"/>
          </p:nvPr>
        </p:nvSpPr>
        <p:spPr>
          <a:xfrm>
            <a:off x="-1565" y="0"/>
            <a:ext cx="12193565" cy="1122363"/>
          </a:xfrm>
        </p:spPr>
        <p:txBody>
          <a:bodyPr/>
          <a:lstStyle/>
          <a:p>
            <a:r>
              <a:rPr lang="en-US" dirty="0">
                <a:solidFill>
                  <a:srgbClr val="0070C0"/>
                </a:solidFill>
              </a:rPr>
              <a:t>DDS simple block diagram</a:t>
            </a:r>
          </a:p>
        </p:txBody>
      </p:sp>
      <p:sp>
        <p:nvSpPr>
          <p:cNvPr id="5" name="Content Placeholder 6">
            <a:extLst>
              <a:ext uri="{FF2B5EF4-FFF2-40B4-BE49-F238E27FC236}">
                <a16:creationId xmlns:a16="http://schemas.microsoft.com/office/drawing/2014/main" id="{364C7452-A65B-66F8-C429-0306EB10722E}"/>
              </a:ext>
            </a:extLst>
          </p:cNvPr>
          <p:cNvSpPr txBox="1">
            <a:spLocks/>
          </p:cNvSpPr>
          <p:nvPr/>
        </p:nvSpPr>
        <p:spPr>
          <a:xfrm>
            <a:off x="123825" y="134143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DDS is a digital method to create any desired frequency based on single stable master clock. </a:t>
            </a:r>
          </a:p>
          <a:p>
            <a:endParaRPr lang="en-US" dirty="0"/>
          </a:p>
          <a:p>
            <a:endParaRPr lang="en-US" dirty="0"/>
          </a:p>
          <a:p>
            <a:endParaRPr lang="en-US" dirty="0"/>
          </a:p>
        </p:txBody>
      </p:sp>
      <p:graphicFrame>
        <p:nvGraphicFramePr>
          <p:cNvPr id="7" name="Table 6">
            <a:extLst>
              <a:ext uri="{FF2B5EF4-FFF2-40B4-BE49-F238E27FC236}">
                <a16:creationId xmlns:a16="http://schemas.microsoft.com/office/drawing/2014/main" id="{1F179118-935A-8A1D-9D5E-76BC4BD37209}"/>
              </a:ext>
            </a:extLst>
          </p:cNvPr>
          <p:cNvGraphicFramePr>
            <a:graphicFrameLocks noGrp="1"/>
          </p:cNvGraphicFramePr>
          <p:nvPr>
            <p:extLst>
              <p:ext uri="{D42A27DB-BD31-4B8C-83A1-F6EECF244321}">
                <p14:modId xmlns:p14="http://schemas.microsoft.com/office/powerpoint/2010/main" val="955911398"/>
              </p:ext>
            </p:extLst>
          </p:nvPr>
        </p:nvGraphicFramePr>
        <p:xfrm>
          <a:off x="2031216" y="2418466"/>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333170204"/>
                    </a:ext>
                  </a:extLst>
                </a:gridCol>
                <a:gridCol w="4064000">
                  <a:extLst>
                    <a:ext uri="{9D8B030D-6E8A-4147-A177-3AD203B41FA5}">
                      <a16:colId xmlns:a16="http://schemas.microsoft.com/office/drawing/2014/main" val="2617364708"/>
                    </a:ext>
                  </a:extLst>
                </a:gridCol>
              </a:tblGrid>
              <a:tr h="370840">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4211418316"/>
                  </a:ext>
                </a:extLst>
              </a:tr>
              <a:tr h="370840">
                <a:tc>
                  <a:txBody>
                    <a:bodyPr/>
                    <a:lstStyle/>
                    <a:p>
                      <a:r>
                        <a:rPr lang="en-US" dirty="0"/>
                        <a:t>Extremely fine controllability</a:t>
                      </a:r>
                    </a:p>
                  </a:txBody>
                  <a:tcPr/>
                </a:tc>
                <a:tc>
                  <a:txBody>
                    <a:bodyPr/>
                    <a:lstStyle/>
                    <a:p>
                      <a:r>
                        <a:rPr lang="en-US" dirty="0"/>
                        <a:t>Spurious Emissions</a:t>
                      </a:r>
                    </a:p>
                  </a:txBody>
                  <a:tcPr/>
                </a:tc>
                <a:extLst>
                  <a:ext uri="{0D108BD9-81ED-4DB2-BD59-A6C34878D82A}">
                    <a16:rowId xmlns:a16="http://schemas.microsoft.com/office/drawing/2014/main" val="2103411248"/>
                  </a:ext>
                </a:extLst>
              </a:tr>
              <a:tr h="370840">
                <a:tc>
                  <a:txBody>
                    <a:bodyPr/>
                    <a:lstStyle/>
                    <a:p>
                      <a:r>
                        <a:rPr lang="en-US" dirty="0"/>
                        <a:t>Instant frequency change</a:t>
                      </a:r>
                    </a:p>
                  </a:txBody>
                  <a:tcPr/>
                </a:tc>
                <a:tc>
                  <a:txBody>
                    <a:bodyPr/>
                    <a:lstStyle/>
                    <a:p>
                      <a:r>
                        <a:rPr lang="en-US" dirty="0"/>
                        <a:t>Power Consumption at High Speeds</a:t>
                      </a:r>
                    </a:p>
                  </a:txBody>
                  <a:tcPr/>
                </a:tc>
                <a:extLst>
                  <a:ext uri="{0D108BD9-81ED-4DB2-BD59-A6C34878D82A}">
                    <a16:rowId xmlns:a16="http://schemas.microsoft.com/office/drawing/2014/main" val="1765334843"/>
                  </a:ext>
                </a:extLst>
              </a:tr>
              <a:tr h="370840">
                <a:tc>
                  <a:txBody>
                    <a:bodyPr/>
                    <a:lstStyle/>
                    <a:p>
                      <a:r>
                        <a:rPr lang="en-US" dirty="0"/>
                        <a:t>Phase continuity </a:t>
                      </a:r>
                    </a:p>
                  </a:txBody>
                  <a:tcPr/>
                </a:tc>
                <a:tc>
                  <a:txBody>
                    <a:bodyPr/>
                    <a:lstStyle/>
                    <a:p>
                      <a:r>
                        <a:rPr lang="en-US" dirty="0"/>
                        <a:t>Bandwidth Limitation</a:t>
                      </a:r>
                    </a:p>
                  </a:txBody>
                  <a:tcPr/>
                </a:tc>
                <a:extLst>
                  <a:ext uri="{0D108BD9-81ED-4DB2-BD59-A6C34878D82A}">
                    <a16:rowId xmlns:a16="http://schemas.microsoft.com/office/drawing/2014/main" val="1605662475"/>
                  </a:ext>
                </a:extLst>
              </a:tr>
            </a:tbl>
          </a:graphicData>
        </a:graphic>
      </p:graphicFrame>
      <p:pic>
        <p:nvPicPr>
          <p:cNvPr id="9" name="Picture 8">
            <a:extLst>
              <a:ext uri="{FF2B5EF4-FFF2-40B4-BE49-F238E27FC236}">
                <a16:creationId xmlns:a16="http://schemas.microsoft.com/office/drawing/2014/main" id="{7E8506F4-1A7E-D2D1-4941-632A5B601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254" y="4200400"/>
            <a:ext cx="7781925" cy="1790950"/>
          </a:xfrm>
          <a:prstGeom prst="rect">
            <a:avLst/>
          </a:prstGeom>
        </p:spPr>
      </p:pic>
    </p:spTree>
    <p:extLst>
      <p:ext uri="{BB962C8B-B14F-4D97-AF65-F5344CB8AC3E}">
        <p14:creationId xmlns:p14="http://schemas.microsoft.com/office/powerpoint/2010/main" val="4073526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81E0E-68F4-89C7-FF50-73D1D867FF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EE3528-634D-C6B6-778B-6A85506584E8}"/>
              </a:ext>
            </a:extLst>
          </p:cNvPr>
          <p:cNvSpPr>
            <a:spLocks noGrp="1"/>
          </p:cNvSpPr>
          <p:nvPr>
            <p:ph type="title"/>
          </p:nvPr>
        </p:nvSpPr>
        <p:spPr>
          <a:xfrm>
            <a:off x="-1565" y="0"/>
            <a:ext cx="12193565" cy="1122363"/>
          </a:xfrm>
        </p:spPr>
        <p:txBody>
          <a:bodyPr/>
          <a:lstStyle/>
          <a:p>
            <a:r>
              <a:rPr lang="en-US" dirty="0">
                <a:solidFill>
                  <a:srgbClr val="0070C0"/>
                </a:solidFill>
              </a:rPr>
              <a:t>DDS simple block diagram</a:t>
            </a:r>
          </a:p>
        </p:txBody>
      </p:sp>
      <p:sp>
        <p:nvSpPr>
          <p:cNvPr id="5" name="Content Placeholder 6">
            <a:extLst>
              <a:ext uri="{FF2B5EF4-FFF2-40B4-BE49-F238E27FC236}">
                <a16:creationId xmlns:a16="http://schemas.microsoft.com/office/drawing/2014/main" id="{F46A68BB-34AC-F753-ADB5-EDF289F96170}"/>
              </a:ext>
            </a:extLst>
          </p:cNvPr>
          <p:cNvSpPr txBox="1">
            <a:spLocks/>
          </p:cNvSpPr>
          <p:nvPr/>
        </p:nvSpPr>
        <p:spPr>
          <a:xfrm>
            <a:off x="95250" y="135096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3" name="Title 1">
            <a:extLst>
              <a:ext uri="{FF2B5EF4-FFF2-40B4-BE49-F238E27FC236}">
                <a16:creationId xmlns:a16="http://schemas.microsoft.com/office/drawing/2014/main" id="{EB1B2F53-0C48-129D-3458-8BD7750A8D4E}"/>
              </a:ext>
            </a:extLst>
          </p:cNvPr>
          <p:cNvSpPr txBox="1">
            <a:spLocks/>
          </p:cNvSpPr>
          <p:nvPr/>
        </p:nvSpPr>
        <p:spPr>
          <a:xfrm>
            <a:off x="0" y="0"/>
            <a:ext cx="12193565" cy="1122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70C0"/>
                </a:solidFill>
              </a:rPr>
              <a:t>DDS simple block diagram</a:t>
            </a:r>
          </a:p>
        </p:txBody>
      </p:sp>
      <p:pic>
        <p:nvPicPr>
          <p:cNvPr id="4" name="Picture 3">
            <a:extLst>
              <a:ext uri="{FF2B5EF4-FFF2-40B4-BE49-F238E27FC236}">
                <a16:creationId xmlns:a16="http://schemas.microsoft.com/office/drawing/2014/main" id="{6DCBA20A-8886-40AB-C8CD-A6677B546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 y="1745891"/>
            <a:ext cx="5562354" cy="3604886"/>
          </a:xfrm>
          <a:prstGeom prst="rect">
            <a:avLst/>
          </a:prstGeom>
        </p:spPr>
      </p:pic>
      <p:pic>
        <p:nvPicPr>
          <p:cNvPr id="6" name="Picture 5">
            <a:extLst>
              <a:ext uri="{FF2B5EF4-FFF2-40B4-BE49-F238E27FC236}">
                <a16:creationId xmlns:a16="http://schemas.microsoft.com/office/drawing/2014/main" id="{A67D5EC5-DD2C-108E-8AC2-00E815F55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728" y="1745891"/>
            <a:ext cx="6726022" cy="3366218"/>
          </a:xfrm>
          <a:prstGeom prst="rect">
            <a:avLst/>
          </a:prstGeom>
        </p:spPr>
      </p:pic>
    </p:spTree>
    <p:extLst>
      <p:ext uri="{BB962C8B-B14F-4D97-AF65-F5344CB8AC3E}">
        <p14:creationId xmlns:p14="http://schemas.microsoft.com/office/powerpoint/2010/main" val="999831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A6BFA-2CA3-5F67-4345-0CB96BAED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8FB6A4-9973-72E4-42F1-CBF7A4FEC202}"/>
              </a:ext>
            </a:extLst>
          </p:cNvPr>
          <p:cNvSpPr>
            <a:spLocks noGrp="1"/>
          </p:cNvSpPr>
          <p:nvPr>
            <p:ph type="title"/>
          </p:nvPr>
        </p:nvSpPr>
        <p:spPr>
          <a:xfrm>
            <a:off x="-1565" y="0"/>
            <a:ext cx="12193565" cy="1122363"/>
          </a:xfrm>
        </p:spPr>
        <p:txBody>
          <a:bodyPr/>
          <a:lstStyle/>
          <a:p>
            <a:r>
              <a:rPr lang="en-US" dirty="0">
                <a:solidFill>
                  <a:srgbClr val="0070C0"/>
                </a:solidFill>
              </a:rPr>
              <a:t>DDS sampled output</a:t>
            </a:r>
          </a:p>
        </p:txBody>
      </p:sp>
      <p:sp>
        <p:nvSpPr>
          <p:cNvPr id="5" name="Title 1">
            <a:extLst>
              <a:ext uri="{FF2B5EF4-FFF2-40B4-BE49-F238E27FC236}">
                <a16:creationId xmlns:a16="http://schemas.microsoft.com/office/drawing/2014/main" id="{5D915CF1-7A38-1093-04F5-A04BAAD8C454}"/>
              </a:ext>
            </a:extLst>
          </p:cNvPr>
          <p:cNvSpPr txBox="1">
            <a:spLocks/>
          </p:cNvSpPr>
          <p:nvPr/>
        </p:nvSpPr>
        <p:spPr>
          <a:xfrm>
            <a:off x="-1565" y="0"/>
            <a:ext cx="12193565" cy="1122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0070C0"/>
                </a:solidFill>
              </a:rPr>
              <a:t>DDS sampled output</a:t>
            </a:r>
            <a:endParaRPr lang="en-US" dirty="0">
              <a:solidFill>
                <a:srgbClr val="0070C0"/>
              </a:solidFill>
            </a:endParaRPr>
          </a:p>
        </p:txBody>
      </p:sp>
      <p:pic>
        <p:nvPicPr>
          <p:cNvPr id="6" name="Content Placeholder 9">
            <a:extLst>
              <a:ext uri="{FF2B5EF4-FFF2-40B4-BE49-F238E27FC236}">
                <a16:creationId xmlns:a16="http://schemas.microsoft.com/office/drawing/2014/main" id="{F2742181-2AAF-E61F-59BC-E5F3B2FFA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6624" y="2192000"/>
            <a:ext cx="6983008" cy="4206802"/>
          </a:xfrm>
          <a:prstGeom prst="rect">
            <a:avLst/>
          </a:prstGeom>
        </p:spPr>
      </p:pic>
      <p:sp>
        <p:nvSpPr>
          <p:cNvPr id="7" name="TextBox 6">
            <a:extLst>
              <a:ext uri="{FF2B5EF4-FFF2-40B4-BE49-F238E27FC236}">
                <a16:creationId xmlns:a16="http://schemas.microsoft.com/office/drawing/2014/main" id="{939893DC-F1B1-658A-69E6-BAE0E964BC49}"/>
              </a:ext>
            </a:extLst>
          </p:cNvPr>
          <p:cNvSpPr txBox="1"/>
          <p:nvPr/>
        </p:nvSpPr>
        <p:spPr>
          <a:xfrm>
            <a:off x="1819275" y="1895475"/>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441ACE5D-C614-F7E5-8F48-4D05DCA3CC1B}"/>
              </a:ext>
            </a:extLst>
          </p:cNvPr>
          <p:cNvSpPr txBox="1"/>
          <p:nvPr/>
        </p:nvSpPr>
        <p:spPr>
          <a:xfrm>
            <a:off x="186813" y="925979"/>
            <a:ext cx="10909814" cy="2000548"/>
          </a:xfrm>
          <a:prstGeom prst="rect">
            <a:avLst/>
          </a:prstGeom>
          <a:noFill/>
        </p:spPr>
        <p:txBody>
          <a:bodyPr wrap="square" rtlCol="0">
            <a:spAutoFit/>
          </a:bodyPr>
          <a:lstStyle/>
          <a:p>
            <a:pPr marL="457200" indent="-457200">
              <a:buFont typeface="Arial" panose="020B0604020202020204" pitchFamily="34" charset="0"/>
              <a:buChar char="•"/>
            </a:pPr>
            <a:r>
              <a:rPr lang="en-US" sz="2400" dirty="0"/>
              <a:t>A DDS works by sending digital samples of a sine wave (from the lookup table) to a DAC. </a:t>
            </a:r>
          </a:p>
          <a:p>
            <a:pPr marL="342900" indent="-342900">
              <a:buFont typeface="Arial" panose="020B0604020202020204" pitchFamily="34" charset="0"/>
              <a:buChar char="•"/>
            </a:pPr>
            <a:r>
              <a:rPr lang="en-US" sz="2400" dirty="0"/>
              <a:t>Each clock pulse produces one sample → that means the output is discrete in time, not continuous.</a:t>
            </a:r>
          </a:p>
          <a:p>
            <a:pPr marL="342900" indent="-342900">
              <a:buFont typeface="Arial" panose="020B0604020202020204" pitchFamily="34" charset="0"/>
              <a:buChar char="•"/>
            </a:pPr>
            <a:endParaRPr lang="en-US" sz="2400" dirty="0"/>
          </a:p>
        </p:txBody>
      </p:sp>
      <p:sp>
        <p:nvSpPr>
          <p:cNvPr id="9" name="TextBox 8">
            <a:extLst>
              <a:ext uri="{FF2B5EF4-FFF2-40B4-BE49-F238E27FC236}">
                <a16:creationId xmlns:a16="http://schemas.microsoft.com/office/drawing/2014/main" id="{14C30F18-73C8-7195-6B83-4EB9ECC6EC54}"/>
              </a:ext>
            </a:extLst>
          </p:cNvPr>
          <p:cNvSpPr txBox="1"/>
          <p:nvPr/>
        </p:nvSpPr>
        <p:spPr>
          <a:xfrm>
            <a:off x="452612" y="3037919"/>
            <a:ext cx="3802080" cy="4050268"/>
          </a:xfrm>
          <a:prstGeom prst="rect">
            <a:avLst/>
          </a:prstGeom>
          <a:noFill/>
        </p:spPr>
        <p:txBody>
          <a:bodyPr wrap="square" rtlCol="0">
            <a:spAutoFit/>
          </a:bodyPr>
          <a:lstStyle/>
          <a:p>
            <a:endParaRPr lang="en-US" dirty="0"/>
          </a:p>
        </p:txBody>
      </p:sp>
      <p:sp>
        <p:nvSpPr>
          <p:cNvPr id="11" name="Rectangle 5">
            <a:extLst>
              <a:ext uri="{FF2B5EF4-FFF2-40B4-BE49-F238E27FC236}">
                <a16:creationId xmlns:a16="http://schemas.microsoft.com/office/drawing/2014/main" id="{C7487A3C-F29D-3B3F-FE79-A777334E0B08}"/>
              </a:ext>
            </a:extLst>
          </p:cNvPr>
          <p:cNvSpPr>
            <a:spLocks noChangeArrowheads="1"/>
          </p:cNvSpPr>
          <p:nvPr/>
        </p:nvSpPr>
        <p:spPr bwMode="auto">
          <a:xfrm>
            <a:off x="130367" y="-4798740"/>
            <a:ext cx="4124325" cy="946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Google Sans Text"/>
              </a:rPr>
              <a:t>The Limit:</a:t>
            </a:r>
            <a:r>
              <a:rPr kumimoji="0" lang="en-US" altLang="en-US" sz="1800" b="0" i="0" u="none" strike="noStrike" cap="none" normalizeH="0" baseline="0" dirty="0">
                <a:ln>
                  <a:noFill/>
                </a:ln>
                <a:solidFill>
                  <a:schemeClr val="tx1"/>
                </a:solidFill>
                <a:effectLst/>
              </a:rPr>
              <a:t> The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rPr>
              <a:t> Theoretical</a:t>
            </a:r>
            <a:r>
              <a:rPr kumimoji="0" lang="en-US" altLang="en-US" sz="1800" b="0" i="0" u="none" strike="noStrike" cap="none" normalizeH="0" baseline="0" dirty="0">
                <a:ln>
                  <a:noFill/>
                </a:ln>
                <a:solidFill>
                  <a:schemeClr val="tx1"/>
                </a:solidFill>
                <a:effectLst/>
              </a:rPr>
              <a:t> maximum output frequency is half the clock frequency (</a:t>
            </a:r>
            <a:r>
              <a:rPr kumimoji="0" lang="en-US" altLang="en-US" sz="1800" b="0" i="0" u="none" strike="noStrike" cap="none" normalizeH="0" baseline="0" dirty="0" err="1">
                <a:ln>
                  <a:noFill/>
                </a:ln>
                <a:solidFill>
                  <a:schemeClr val="tx1"/>
                </a:solidFill>
                <a:effectLst/>
                <a:latin typeface="Google Sans Text"/>
              </a:rPr>
              <a:t>fclk</a:t>
            </a:r>
            <a:r>
              <a:rPr kumimoji="0" lang="en-US" altLang="en-US" sz="1800" b="0" i="0" u="none" strike="noStrike" cap="none" normalizeH="0" baseline="0" dirty="0">
                <a:ln>
                  <a:noFill/>
                </a:ln>
                <a:solidFill>
                  <a:schemeClr val="tx1"/>
                </a:solidFill>
                <a:effectLst/>
                <a:latin typeface="Google Sans Text"/>
              </a:rPr>
              <a:t>/ 2).</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Google Sans Text"/>
            </a:endParaRPr>
          </a:p>
          <a:p>
            <a:pPr marL="285750" lvl="0" indent="-285750" eaLnBrk="0" fontAlgn="base" hangingPunct="0">
              <a:spcBef>
                <a:spcPct val="0"/>
              </a:spcBef>
              <a:spcAft>
                <a:spcPct val="0"/>
              </a:spcAft>
              <a:buFont typeface="Arial" panose="020B0604020202020204" pitchFamily="34" charset="0"/>
              <a:buChar char="•"/>
            </a:pPr>
            <a:r>
              <a:rPr lang="en-US" b="1" dirty="0"/>
              <a:t>Practical Reality:</a:t>
            </a:r>
            <a:r>
              <a:rPr lang="en-US" dirty="0"/>
              <a:t> In the real world, you can only use about </a:t>
            </a:r>
            <a:r>
              <a:rPr lang="en-US" b="1" dirty="0"/>
              <a:t>33%</a:t>
            </a:r>
            <a:r>
              <a:rPr lang="en-US" dirty="0"/>
              <a:t> of the clock frequency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6120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82C7E-F7A6-D3E1-426F-A95A0F66F4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A7536D-C047-40EE-BAC0-D27045820E43}"/>
              </a:ext>
            </a:extLst>
          </p:cNvPr>
          <p:cNvSpPr>
            <a:spLocks noGrp="1"/>
          </p:cNvSpPr>
          <p:nvPr>
            <p:ph type="title"/>
          </p:nvPr>
        </p:nvSpPr>
        <p:spPr>
          <a:xfrm>
            <a:off x="-1565" y="0"/>
            <a:ext cx="12193565" cy="1122363"/>
          </a:xfrm>
        </p:spPr>
        <p:txBody>
          <a:bodyPr/>
          <a:lstStyle/>
          <a:p>
            <a:r>
              <a:rPr lang="en-US" dirty="0">
                <a:solidFill>
                  <a:srgbClr val="0070C0"/>
                </a:solidFill>
              </a:rPr>
              <a:t>DDS sampled output from ADI tool</a:t>
            </a:r>
          </a:p>
        </p:txBody>
      </p:sp>
      <p:pic>
        <p:nvPicPr>
          <p:cNvPr id="6" name="Content Placeholder 5">
            <a:extLst>
              <a:ext uri="{FF2B5EF4-FFF2-40B4-BE49-F238E27FC236}">
                <a16:creationId xmlns:a16="http://schemas.microsoft.com/office/drawing/2014/main" id="{72CE286B-BCA9-D12A-6AB7-A9FCEA73FF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5500" y="1122363"/>
            <a:ext cx="9591493" cy="5120212"/>
          </a:xfrm>
        </p:spPr>
      </p:pic>
    </p:spTree>
    <p:extLst>
      <p:ext uri="{BB962C8B-B14F-4D97-AF65-F5344CB8AC3E}">
        <p14:creationId xmlns:p14="http://schemas.microsoft.com/office/powerpoint/2010/main" val="4030871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A936BBF8-FA5D-4E54-2DD8-98915DCDF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AC28D-EDCC-A409-EB11-04C7D46C09D9}"/>
              </a:ext>
            </a:extLst>
          </p:cNvPr>
          <p:cNvSpPr>
            <a:spLocks noGrp="1"/>
          </p:cNvSpPr>
          <p:nvPr>
            <p:ph type="ctrTitle"/>
          </p:nvPr>
        </p:nvSpPr>
        <p:spPr>
          <a:xfrm>
            <a:off x="1524000" y="2317137"/>
            <a:ext cx="9144000" cy="1514013"/>
          </a:xfrm>
        </p:spPr>
        <p:txBody>
          <a:bodyPr>
            <a:normAutofit fontScale="90000"/>
          </a:bodyPr>
          <a:lstStyle/>
          <a:p>
            <a:pPr algn="l"/>
            <a:r>
              <a:rPr lang="en-US" dirty="0">
                <a:solidFill>
                  <a:srgbClr val="0070C0"/>
                </a:solidFill>
              </a:rPr>
              <a:t>OFDM 1</a:t>
            </a:r>
            <a:r>
              <a:rPr lang="en-US" baseline="30000" dirty="0">
                <a:solidFill>
                  <a:srgbClr val="0070C0"/>
                </a:solidFill>
              </a:rPr>
              <a:t>st</a:t>
            </a:r>
            <a:r>
              <a:rPr lang="en-US" dirty="0">
                <a:solidFill>
                  <a:srgbClr val="0070C0"/>
                </a:solidFill>
              </a:rPr>
              <a:t> part:</a:t>
            </a:r>
            <a:br>
              <a:rPr lang="en-US" dirty="0">
                <a:solidFill>
                  <a:srgbClr val="0070C0"/>
                </a:solidFill>
              </a:rPr>
            </a:br>
            <a:r>
              <a:rPr lang="en-US" dirty="0">
                <a:solidFill>
                  <a:srgbClr val="0070C0"/>
                </a:solidFill>
              </a:rPr>
              <a:t>Moustafa Saad Dawood</a:t>
            </a:r>
            <a:endParaRPr lang="en-US" sz="4400" dirty="0">
              <a:solidFill>
                <a:srgbClr val="0070C0"/>
              </a:solidFill>
            </a:endParaRPr>
          </a:p>
        </p:txBody>
      </p:sp>
      <p:pic>
        <p:nvPicPr>
          <p:cNvPr id="7" name="Picture 6" descr="A blue and white logo&#10;&#10;AI-generated content may be incorrect.">
            <a:extLst>
              <a:ext uri="{FF2B5EF4-FFF2-40B4-BE49-F238E27FC236}">
                <a16:creationId xmlns:a16="http://schemas.microsoft.com/office/drawing/2014/main" id="{028C6565-4ECE-801F-71DF-794BCC7D8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989" y="278107"/>
            <a:ext cx="1817494" cy="844256"/>
          </a:xfrm>
          <a:prstGeom prst="rect">
            <a:avLst/>
          </a:prstGeom>
        </p:spPr>
      </p:pic>
    </p:spTree>
    <p:extLst>
      <p:ext uri="{BB962C8B-B14F-4D97-AF65-F5344CB8AC3E}">
        <p14:creationId xmlns:p14="http://schemas.microsoft.com/office/powerpoint/2010/main" val="333376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FC3DF-F156-5F28-F7B7-A084CFAA1000}"/>
              </a:ext>
            </a:extLst>
          </p:cNvPr>
          <p:cNvSpPr>
            <a:spLocks noGrp="1"/>
          </p:cNvSpPr>
          <p:nvPr>
            <p:ph type="title"/>
          </p:nvPr>
        </p:nvSpPr>
        <p:spPr>
          <a:xfrm>
            <a:off x="0" y="1"/>
            <a:ext cx="11353800" cy="785190"/>
          </a:xfrm>
        </p:spPr>
        <p:txBody>
          <a:bodyPr>
            <a:normAutofit/>
          </a:bodyPr>
          <a:lstStyle/>
          <a:p>
            <a:r>
              <a:rPr lang="en-US" sz="2400" dirty="0">
                <a:solidFill>
                  <a:srgbClr val="0070C0"/>
                </a:solidFill>
              </a:rPr>
              <a:t>Main concepts “OFDM”</a:t>
            </a:r>
            <a:endParaRPr lang="en-US" sz="2400" dirty="0"/>
          </a:p>
        </p:txBody>
      </p:sp>
      <p:sp>
        <p:nvSpPr>
          <p:cNvPr id="3" name="Content Placeholder 2">
            <a:extLst>
              <a:ext uri="{FF2B5EF4-FFF2-40B4-BE49-F238E27FC236}">
                <a16:creationId xmlns:a16="http://schemas.microsoft.com/office/drawing/2014/main" id="{DB3716D7-088F-FCC4-D97B-7E6CBD2F8D47}"/>
              </a:ext>
            </a:extLst>
          </p:cNvPr>
          <p:cNvSpPr>
            <a:spLocks noGrp="1"/>
          </p:cNvSpPr>
          <p:nvPr>
            <p:ph idx="1"/>
          </p:nvPr>
        </p:nvSpPr>
        <p:spPr>
          <a:xfrm>
            <a:off x="0" y="536713"/>
            <a:ext cx="12192000" cy="6539947"/>
          </a:xfrm>
        </p:spPr>
        <p:txBody>
          <a:bodyPr/>
          <a:lstStyle/>
          <a:p>
            <a:pPr algn="l"/>
            <a:r>
              <a:rPr lang="en-US" sz="1400" b="0" i="0" dirty="0">
                <a:solidFill>
                  <a:srgbClr val="0F1115"/>
                </a:solidFill>
                <a:effectLst/>
                <a:latin typeface="quote-cjk-patch"/>
              </a:rPr>
              <a:t>OFDM, or Orthogonal Frequency Division Multiplexing, is a key digital communication scheme. It functions as both:</a:t>
            </a:r>
          </a:p>
          <a:p>
            <a:pPr lvl="1" algn="justLow">
              <a:buFont typeface="+mj-lt"/>
              <a:buAutoNum type="arabicPeriod"/>
            </a:pPr>
            <a:r>
              <a:rPr lang="en-US" sz="1400" b="1" i="0" dirty="0">
                <a:solidFill>
                  <a:srgbClr val="0F1115"/>
                </a:solidFill>
                <a:effectLst/>
                <a:latin typeface="quote-cjk-patch"/>
              </a:rPr>
              <a:t>A Modulation Technique:</a:t>
            </a:r>
            <a:r>
              <a:rPr lang="en-US" sz="1400" b="0" i="0" dirty="0">
                <a:solidFill>
                  <a:srgbClr val="0F1115"/>
                </a:solidFill>
                <a:effectLst/>
                <a:latin typeface="quote-cjk-patch"/>
              </a:rPr>
              <a:t> It transmits data over many closely spaced, orthogonal subcarriers to Solve the problem of frequency-selective fading.</a:t>
            </a:r>
          </a:p>
          <a:p>
            <a:pPr lvl="1" algn="justLow">
              <a:buFont typeface="+mj-lt"/>
              <a:buAutoNum type="arabicPeriod"/>
            </a:pPr>
            <a:r>
              <a:rPr lang="en-US" sz="1400" b="1" i="0" dirty="0">
                <a:solidFill>
                  <a:srgbClr val="0F1115"/>
                </a:solidFill>
                <a:effectLst/>
                <a:latin typeface="quote-cjk-patch"/>
              </a:rPr>
              <a:t>A Multiplexing Technique:</a:t>
            </a:r>
            <a:r>
              <a:rPr lang="en-US" sz="1400" b="0" i="0" dirty="0">
                <a:solidFill>
                  <a:srgbClr val="0F1115"/>
                </a:solidFill>
                <a:effectLst/>
                <a:latin typeface="quote-cjk-patch"/>
              </a:rPr>
              <a:t> It efficiently shares the channel's time and frequency resources among multiple data streams or users</a:t>
            </a:r>
          </a:p>
          <a:p>
            <a:pPr algn="l">
              <a:buFont typeface="Arial" panose="020B0604020202020204" pitchFamily="34" charset="0"/>
              <a:buChar char="•"/>
            </a:pPr>
            <a:r>
              <a:rPr lang="en-US" sz="1400" b="1" i="0" dirty="0">
                <a:solidFill>
                  <a:srgbClr val="0F1115"/>
                </a:solidFill>
                <a:effectLst/>
                <a:latin typeface="quote-cjk-patch"/>
              </a:rPr>
              <a:t>Problem - </a:t>
            </a:r>
            <a:r>
              <a:rPr lang="en-US" sz="1400" i="0" dirty="0">
                <a:solidFill>
                  <a:srgbClr val="0F1115"/>
                </a:solidFill>
                <a:effectLst/>
                <a:latin typeface="quote-cjk-patch"/>
              </a:rPr>
              <a:t>Frequency-Selective Fading</a:t>
            </a:r>
            <a:r>
              <a:rPr lang="en-US" sz="1400" b="1" i="0" dirty="0">
                <a:solidFill>
                  <a:srgbClr val="0F1115"/>
                </a:solidFill>
                <a:effectLst/>
                <a:latin typeface="quote-cjk-patch"/>
              </a:rPr>
              <a:t>:</a:t>
            </a:r>
            <a:endParaRPr lang="en-US" sz="1400" b="0" i="0" dirty="0">
              <a:solidFill>
                <a:srgbClr val="0F1115"/>
              </a:solidFill>
              <a:effectLst/>
              <a:latin typeface="quote-cjk-patch"/>
            </a:endParaRPr>
          </a:p>
          <a:p>
            <a:pPr marL="742950" lvl="1" indent="-285750" algn="l">
              <a:buFont typeface="Arial" panose="020B0604020202020204" pitchFamily="34" charset="0"/>
              <a:buChar char="•"/>
            </a:pPr>
            <a:r>
              <a:rPr lang="en-US" sz="1400" b="0" i="0" dirty="0">
                <a:solidFill>
                  <a:srgbClr val="0F1115"/>
                </a:solidFill>
                <a:effectLst/>
                <a:latin typeface="quote-cjk-patch"/>
              </a:rPr>
              <a:t>In time domain, the channel has a multi-path </a:t>
            </a:r>
            <a:r>
              <a:rPr lang="en-US" sz="1400" b="1" i="0" dirty="0">
                <a:solidFill>
                  <a:srgbClr val="0F1115"/>
                </a:solidFill>
                <a:effectLst/>
                <a:latin typeface="quote-cjk-patch"/>
              </a:rPr>
              <a:t>impulse response</a:t>
            </a:r>
            <a:r>
              <a:rPr lang="en-US" sz="1400" b="0" i="0" dirty="0">
                <a:solidFill>
                  <a:srgbClr val="0F1115"/>
                </a:solidFill>
                <a:effectLst/>
                <a:latin typeface="quote-cjk-patch"/>
              </a:rPr>
              <a:t>.</a:t>
            </a:r>
          </a:p>
          <a:p>
            <a:pPr marL="742950" lvl="1" indent="-285750" algn="l">
              <a:buFont typeface="Arial" panose="020B0604020202020204" pitchFamily="34" charset="0"/>
              <a:buChar char="•"/>
            </a:pPr>
            <a:r>
              <a:rPr lang="en-US" sz="1400" b="0" i="0" dirty="0">
                <a:solidFill>
                  <a:srgbClr val="0F1115"/>
                </a:solidFill>
                <a:effectLst/>
                <a:latin typeface="quote-cjk-patch"/>
              </a:rPr>
              <a:t>Convolution of a fast signal with this response causes </a:t>
            </a:r>
            <a:r>
              <a:rPr lang="en-US" sz="1400" b="1" i="0" dirty="0">
                <a:solidFill>
                  <a:srgbClr val="0F1115"/>
                </a:solidFill>
                <a:effectLst/>
                <a:latin typeface="quote-cjk-patch"/>
              </a:rPr>
              <a:t>Inter-Symbol Interference (ISI)</a:t>
            </a:r>
            <a:r>
              <a:rPr lang="en-US" sz="1400" b="0" i="0" dirty="0">
                <a:solidFill>
                  <a:srgbClr val="0F1115"/>
                </a:solidFill>
                <a:effectLst/>
                <a:latin typeface="quote-cjk-patch"/>
              </a:rPr>
              <a:t>.</a:t>
            </a:r>
          </a:p>
          <a:p>
            <a:pPr marL="742950" lvl="1" indent="-285750" algn="l">
              <a:buFont typeface="Arial" panose="020B0604020202020204" pitchFamily="34" charset="0"/>
              <a:buChar char="•"/>
            </a:pPr>
            <a:r>
              <a:rPr lang="en-US" sz="1400" b="0" i="0" dirty="0">
                <a:solidFill>
                  <a:srgbClr val="0F1115"/>
                </a:solidFill>
                <a:effectLst/>
                <a:latin typeface="quote-cjk-patch"/>
              </a:rPr>
              <a:t>Symbol energy disperses, smearing into neighboring time slots.</a:t>
            </a:r>
          </a:p>
          <a:p>
            <a:pPr algn="l">
              <a:buFont typeface="Arial" panose="020B0604020202020204" pitchFamily="34" charset="0"/>
              <a:buChar char="•"/>
            </a:pPr>
            <a:r>
              <a:rPr lang="en-US" sz="1400" b="1" i="0" dirty="0">
                <a:solidFill>
                  <a:srgbClr val="0F1115"/>
                </a:solidFill>
                <a:effectLst/>
                <a:latin typeface="quote-cjk-patch"/>
              </a:rPr>
              <a:t>Old Solution </a:t>
            </a:r>
            <a:r>
              <a:rPr lang="en-US" sz="1400" i="0" dirty="0">
                <a:solidFill>
                  <a:srgbClr val="0F1115"/>
                </a:solidFill>
                <a:effectLst/>
                <a:latin typeface="quote-cjk-patch"/>
              </a:rPr>
              <a:t>- Low Data Rate</a:t>
            </a:r>
            <a:r>
              <a:rPr lang="en-US" sz="1400" b="1" i="0" dirty="0">
                <a:solidFill>
                  <a:srgbClr val="0F1115"/>
                </a:solidFill>
                <a:effectLst/>
                <a:latin typeface="quote-cjk-patch"/>
              </a:rPr>
              <a:t>:</a:t>
            </a:r>
            <a:endParaRPr lang="en-US" sz="1400" b="0" i="0" dirty="0">
              <a:solidFill>
                <a:srgbClr val="0F1115"/>
              </a:solidFill>
              <a:effectLst/>
              <a:latin typeface="quote-cjk-patch"/>
            </a:endParaRPr>
          </a:p>
          <a:p>
            <a:pPr marL="742950" lvl="1" indent="-285750" algn="l">
              <a:buFont typeface="Arial" panose="020B0604020202020204" pitchFamily="34" charset="0"/>
              <a:buChar char="•"/>
            </a:pPr>
            <a:r>
              <a:rPr lang="en-US" sz="1400" b="0" i="0" dirty="0">
                <a:solidFill>
                  <a:srgbClr val="0F1115"/>
                </a:solidFill>
                <a:effectLst/>
                <a:latin typeface="quote-cjk-patch"/>
              </a:rPr>
              <a:t>Use a slow, narrowband signal where symbol duration </a:t>
            </a:r>
            <a:r>
              <a:rPr lang="en-US" sz="1400" b="1" i="0" dirty="0">
                <a:solidFill>
                  <a:srgbClr val="0F1115"/>
                </a:solidFill>
                <a:effectLst/>
                <a:latin typeface="quote-cjk-patch"/>
              </a:rPr>
              <a:t>&gt;&gt;</a:t>
            </a:r>
            <a:r>
              <a:rPr lang="en-US" sz="1400" b="0" i="0" dirty="0">
                <a:solidFill>
                  <a:srgbClr val="0F1115"/>
                </a:solidFill>
                <a:effectLst/>
                <a:latin typeface="quote-cjk-patch"/>
              </a:rPr>
              <a:t> channel delay spread.</a:t>
            </a:r>
          </a:p>
          <a:p>
            <a:pPr marL="742950" lvl="1" indent="-285750" algn="l">
              <a:buFont typeface="Arial" panose="020B0604020202020204" pitchFamily="34" charset="0"/>
              <a:buChar char="•"/>
            </a:pPr>
            <a:r>
              <a:rPr lang="en-US" sz="1400" b="0" i="0" dirty="0">
                <a:solidFill>
                  <a:srgbClr val="0F1115"/>
                </a:solidFill>
                <a:effectLst/>
                <a:latin typeface="quote-cjk-patch"/>
              </a:rPr>
              <a:t>Channel appears </a:t>
            </a:r>
            <a:r>
              <a:rPr lang="en-US" sz="1400" b="1" i="0" dirty="0">
                <a:solidFill>
                  <a:srgbClr val="0F1115"/>
                </a:solidFill>
                <a:effectLst/>
                <a:latin typeface="quote-cjk-patch"/>
              </a:rPr>
              <a:t>flat</a:t>
            </a:r>
            <a:r>
              <a:rPr lang="en-US" sz="1400" b="0" i="0" dirty="0">
                <a:solidFill>
                  <a:srgbClr val="0F1115"/>
                </a:solidFill>
                <a:effectLst/>
                <a:latin typeface="quote-cjk-patch"/>
              </a:rPr>
              <a:t> across this narrow bandwidth.</a:t>
            </a:r>
          </a:p>
          <a:p>
            <a:pPr marL="742950" lvl="1" indent="-285750" algn="l">
              <a:buFont typeface="Arial" panose="020B0604020202020204" pitchFamily="34" charset="0"/>
              <a:buChar char="•"/>
            </a:pPr>
            <a:r>
              <a:rPr lang="en-US" sz="1400" i="0" dirty="0">
                <a:solidFill>
                  <a:srgbClr val="0F1115"/>
                </a:solidFill>
                <a:effectLst/>
                <a:latin typeface="quote-cjk-patch"/>
              </a:rPr>
              <a:t>Pro: Simple single-tap equalizer suffices.</a:t>
            </a:r>
          </a:p>
          <a:p>
            <a:pPr marL="742950" lvl="1" indent="-285750" algn="l">
              <a:buFont typeface="Arial" panose="020B0604020202020204" pitchFamily="34" charset="0"/>
              <a:buChar char="•"/>
            </a:pPr>
            <a:r>
              <a:rPr lang="en-US" sz="1400" i="0" dirty="0">
                <a:solidFill>
                  <a:srgbClr val="0F1115"/>
                </a:solidFill>
                <a:effectLst/>
                <a:latin typeface="quote-cjk-patch"/>
              </a:rPr>
              <a:t>Con: Very low spectral efficiency </a:t>
            </a:r>
            <a:r>
              <a:rPr lang="en-US" sz="1400" b="0" i="0" dirty="0">
                <a:solidFill>
                  <a:srgbClr val="0F1115"/>
                </a:solidFill>
                <a:effectLst/>
                <a:latin typeface="quote-cjk-patch"/>
              </a:rPr>
              <a:t>(wastes bandwidth)</a:t>
            </a:r>
          </a:p>
          <a:p>
            <a:pPr marL="0" indent="0">
              <a:buNone/>
            </a:pPr>
            <a:r>
              <a:rPr lang="en-US" sz="1600" b="1" i="0" dirty="0">
                <a:solidFill>
                  <a:srgbClr val="0F1115"/>
                </a:solidFill>
                <a:effectLst/>
                <a:latin typeface="quote-cjk-patch"/>
              </a:rPr>
              <a:t>Multi-Carrier Modulation (MCM)</a:t>
            </a:r>
          </a:p>
          <a:p>
            <a:pPr marL="0" indent="0">
              <a:buNone/>
            </a:pPr>
            <a:r>
              <a:rPr lang="en-US" sz="1400" i="0" dirty="0">
                <a:solidFill>
                  <a:srgbClr val="0F1115"/>
                </a:solidFill>
                <a:effectLst/>
                <a:latin typeface="quote-cjk-patch"/>
              </a:rPr>
              <a:t>Multi-Carrier Modulation (MCM) solves that problem by,</a:t>
            </a:r>
          </a:p>
          <a:p>
            <a:pPr marL="0" indent="0">
              <a:buNone/>
            </a:pPr>
            <a:r>
              <a:rPr lang="en-US" sz="1400" i="0" dirty="0">
                <a:solidFill>
                  <a:srgbClr val="0F1115"/>
                </a:solidFill>
                <a:effectLst/>
                <a:latin typeface="quote-cjk-patch"/>
              </a:rPr>
              <a:t> instead of transmitting one fast symbol over a wide,</a:t>
            </a:r>
          </a:p>
          <a:p>
            <a:pPr marL="0" indent="0">
              <a:buNone/>
            </a:pPr>
            <a:r>
              <a:rPr lang="en-US" sz="1400" i="0" dirty="0">
                <a:solidFill>
                  <a:srgbClr val="0F1115"/>
                </a:solidFill>
                <a:effectLst/>
                <a:latin typeface="quote-cjk-patch"/>
              </a:rPr>
              <a:t> distorted channel, transmitting many slow symbols in</a:t>
            </a:r>
          </a:p>
          <a:p>
            <a:pPr marL="0" indent="0">
              <a:buNone/>
            </a:pPr>
            <a:r>
              <a:rPr lang="en-US" sz="1400" i="0" dirty="0">
                <a:solidFill>
                  <a:srgbClr val="0F1115"/>
                </a:solidFill>
                <a:effectLst/>
                <a:latin typeface="quote-cjk-patch"/>
              </a:rPr>
              <a:t> parallel over narrow, flat sub-channels</a:t>
            </a:r>
            <a:endParaRPr lang="en-US" sz="1400" dirty="0"/>
          </a:p>
        </p:txBody>
      </p:sp>
      <p:pic>
        <p:nvPicPr>
          <p:cNvPr id="9" name="Picture 8">
            <a:extLst>
              <a:ext uri="{FF2B5EF4-FFF2-40B4-BE49-F238E27FC236}">
                <a16:creationId xmlns:a16="http://schemas.microsoft.com/office/drawing/2014/main" id="{AA85E778-C0CF-506F-3481-F4D7C1C9E0E9}"/>
              </a:ext>
            </a:extLst>
          </p:cNvPr>
          <p:cNvPicPr>
            <a:picLocks noChangeAspect="1"/>
          </p:cNvPicPr>
          <p:nvPr/>
        </p:nvPicPr>
        <p:blipFill>
          <a:blip r:embed="rId2"/>
          <a:stretch>
            <a:fillRect/>
          </a:stretch>
        </p:blipFill>
        <p:spPr>
          <a:xfrm>
            <a:off x="6773575" y="2072894"/>
            <a:ext cx="2143424" cy="1733792"/>
          </a:xfrm>
          <a:prstGeom prst="rect">
            <a:avLst/>
          </a:prstGeom>
        </p:spPr>
      </p:pic>
      <p:pic>
        <p:nvPicPr>
          <p:cNvPr id="11" name="Picture 10">
            <a:extLst>
              <a:ext uri="{FF2B5EF4-FFF2-40B4-BE49-F238E27FC236}">
                <a16:creationId xmlns:a16="http://schemas.microsoft.com/office/drawing/2014/main" id="{572630D6-F0EA-8641-482D-8EA39DCD0E3E}"/>
              </a:ext>
            </a:extLst>
          </p:cNvPr>
          <p:cNvPicPr>
            <a:picLocks noChangeAspect="1"/>
          </p:cNvPicPr>
          <p:nvPr/>
        </p:nvPicPr>
        <p:blipFill>
          <a:blip r:embed="rId3"/>
          <a:stretch>
            <a:fillRect/>
          </a:stretch>
        </p:blipFill>
        <p:spPr>
          <a:xfrm>
            <a:off x="9044671" y="2119077"/>
            <a:ext cx="2990079" cy="1687609"/>
          </a:xfrm>
          <a:prstGeom prst="rect">
            <a:avLst/>
          </a:prstGeom>
        </p:spPr>
      </p:pic>
      <p:pic>
        <p:nvPicPr>
          <p:cNvPr id="13" name="Picture 12">
            <a:extLst>
              <a:ext uri="{FF2B5EF4-FFF2-40B4-BE49-F238E27FC236}">
                <a16:creationId xmlns:a16="http://schemas.microsoft.com/office/drawing/2014/main" id="{16C3C70F-8BBD-0207-AECE-1E8524122E33}"/>
              </a:ext>
            </a:extLst>
          </p:cNvPr>
          <p:cNvPicPr>
            <a:picLocks noChangeAspect="1"/>
          </p:cNvPicPr>
          <p:nvPr/>
        </p:nvPicPr>
        <p:blipFill>
          <a:blip r:embed="rId4"/>
          <a:stretch>
            <a:fillRect/>
          </a:stretch>
        </p:blipFill>
        <p:spPr>
          <a:xfrm>
            <a:off x="6773575" y="3993651"/>
            <a:ext cx="2143423" cy="1931938"/>
          </a:xfrm>
          <a:prstGeom prst="rect">
            <a:avLst/>
          </a:prstGeom>
        </p:spPr>
      </p:pic>
      <p:pic>
        <p:nvPicPr>
          <p:cNvPr id="15" name="Picture 14">
            <a:extLst>
              <a:ext uri="{FF2B5EF4-FFF2-40B4-BE49-F238E27FC236}">
                <a16:creationId xmlns:a16="http://schemas.microsoft.com/office/drawing/2014/main" id="{2BB902E7-8487-2792-1A33-AB3FE37594BF}"/>
              </a:ext>
            </a:extLst>
          </p:cNvPr>
          <p:cNvPicPr>
            <a:picLocks noChangeAspect="1"/>
          </p:cNvPicPr>
          <p:nvPr/>
        </p:nvPicPr>
        <p:blipFill>
          <a:blip r:embed="rId5"/>
          <a:stretch>
            <a:fillRect/>
          </a:stretch>
        </p:blipFill>
        <p:spPr>
          <a:xfrm>
            <a:off x="8894816" y="3876124"/>
            <a:ext cx="3289790" cy="2216427"/>
          </a:xfrm>
          <a:prstGeom prst="rect">
            <a:avLst/>
          </a:prstGeom>
        </p:spPr>
      </p:pic>
    </p:spTree>
    <p:extLst>
      <p:ext uri="{BB962C8B-B14F-4D97-AF65-F5344CB8AC3E}">
        <p14:creationId xmlns:p14="http://schemas.microsoft.com/office/powerpoint/2010/main" val="2784051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FC3DF-F156-5F28-F7B7-A084CFAA1000}"/>
              </a:ext>
            </a:extLst>
          </p:cNvPr>
          <p:cNvSpPr>
            <a:spLocks noGrp="1"/>
          </p:cNvSpPr>
          <p:nvPr>
            <p:ph type="title"/>
          </p:nvPr>
        </p:nvSpPr>
        <p:spPr>
          <a:xfrm>
            <a:off x="0" y="1"/>
            <a:ext cx="12192000" cy="695738"/>
          </a:xfrm>
        </p:spPr>
        <p:txBody>
          <a:bodyPr>
            <a:normAutofit/>
          </a:bodyPr>
          <a:lstStyle/>
          <a:p>
            <a:r>
              <a:rPr lang="en-US" sz="2400" dirty="0">
                <a:solidFill>
                  <a:srgbClr val="0070C0"/>
                </a:solidFill>
              </a:rPr>
              <a:t>Main concepts “OFDM”</a:t>
            </a:r>
            <a:endParaRPr lang="en-US" sz="2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3716D7-088F-FCC4-D97B-7E6CBD2F8D47}"/>
                  </a:ext>
                </a:extLst>
              </p:cNvPr>
              <p:cNvSpPr>
                <a:spLocks noGrp="1"/>
              </p:cNvSpPr>
              <p:nvPr>
                <p:ph idx="1"/>
              </p:nvPr>
            </p:nvSpPr>
            <p:spPr>
              <a:xfrm>
                <a:off x="0" y="695739"/>
                <a:ext cx="12192000" cy="6380921"/>
              </a:xfrm>
            </p:spPr>
            <p:txBody>
              <a:bodyPr>
                <a:normAutofit fontScale="92500" lnSpcReduction="20000"/>
              </a:bodyPr>
              <a:lstStyle/>
              <a:p>
                <a:pPr algn="l"/>
                <a:r>
                  <a:rPr lang="en-US" sz="1400" b="0" i="0" dirty="0">
                    <a:solidFill>
                      <a:srgbClr val="0F1115"/>
                    </a:solidFill>
                    <a:effectLst/>
                    <a:latin typeface="quote-cjk-patch"/>
                  </a:rPr>
                  <a:t>A typical Multi-Carrier Modulation (MCM) system with guard bands doesn't save bandwidth. However, when we make the carriers </a:t>
                </a:r>
                <a:r>
                  <a:rPr lang="en-US" sz="1400" b="1" i="0" dirty="0">
                    <a:solidFill>
                      <a:srgbClr val="0F1115"/>
                    </a:solidFill>
                    <a:effectLst/>
                    <a:latin typeface="quote-cjk-patch"/>
                  </a:rPr>
                  <a:t>orthogonal</a:t>
                </a:r>
                <a:r>
                  <a:rPr lang="en-US" sz="1400" b="0" i="0" dirty="0">
                    <a:solidFill>
                      <a:srgbClr val="0F1115"/>
                    </a:solidFill>
                    <a:effectLst/>
                    <a:latin typeface="quote-cjk-patch"/>
                  </a:rPr>
                  <a:t>, we can pack them tightly without interference, which </a:t>
                </a:r>
                <a:r>
                  <a:rPr lang="en-US" sz="1400" b="1" i="0" dirty="0">
                    <a:solidFill>
                      <a:srgbClr val="0F1115"/>
                    </a:solidFill>
                    <a:effectLst/>
                    <a:latin typeface="quote-cjk-patch"/>
                  </a:rPr>
                  <a:t>saves significant bandwidth</a:t>
                </a:r>
                <a:r>
                  <a:rPr lang="en-US" sz="1400" b="0" i="0" dirty="0">
                    <a:solidFill>
                      <a:srgbClr val="0F1115"/>
                    </a:solidFill>
                    <a:effectLst/>
                    <a:latin typeface="quote-cjk-patch"/>
                  </a:rPr>
                  <a:t>.</a:t>
                </a:r>
              </a:p>
              <a:p>
                <a:pPr algn="l"/>
                <a:r>
                  <a:rPr lang="en-US" sz="1400" b="0" i="0" dirty="0">
                    <a:solidFill>
                      <a:srgbClr val="0F1115"/>
                    </a:solidFill>
                    <a:effectLst/>
                    <a:latin typeface="quote-cjk-patch"/>
                  </a:rPr>
                  <a:t>This is the </a:t>
                </a:r>
                <a:r>
                  <a:rPr lang="en-US" sz="1400" b="1" i="0" dirty="0">
                    <a:solidFill>
                      <a:srgbClr val="0F1115"/>
                    </a:solidFill>
                    <a:effectLst/>
                    <a:latin typeface="quote-cjk-patch"/>
                  </a:rPr>
                  <a:t>critical transition</a:t>
                </a:r>
                <a:r>
                  <a:rPr lang="en-US" sz="1400" b="0" i="0" dirty="0">
                    <a:solidFill>
                      <a:srgbClr val="0F1115"/>
                    </a:solidFill>
                    <a:effectLst/>
                    <a:latin typeface="quote-cjk-patch"/>
                  </a:rPr>
                  <a:t> from regular Frequency Division Multiplexing (FDM) to </a:t>
                </a:r>
                <a:r>
                  <a:rPr lang="en-US" sz="1400" b="1" i="0" dirty="0">
                    <a:solidFill>
                      <a:srgbClr val="0F1115"/>
                    </a:solidFill>
                    <a:effectLst/>
                    <a:latin typeface="quote-cjk-patch"/>
                  </a:rPr>
                  <a:t>Orthogonal</a:t>
                </a:r>
                <a:r>
                  <a:rPr lang="en-US" sz="1400" b="0" i="0" dirty="0">
                    <a:solidFill>
                      <a:srgbClr val="0F1115"/>
                    </a:solidFill>
                    <a:effectLst/>
                    <a:latin typeface="quote-cjk-patch"/>
                  </a:rPr>
                  <a:t> Frequency Division Multiplexing </a:t>
                </a:r>
                <a:r>
                  <a:rPr lang="en-US" sz="1400" b="1" i="0" dirty="0">
                    <a:solidFill>
                      <a:srgbClr val="0F1115"/>
                    </a:solidFill>
                    <a:effectLst/>
                    <a:latin typeface="quote-cjk-patch"/>
                  </a:rPr>
                  <a:t>(OFDM). </a:t>
                </a:r>
                <a:r>
                  <a:rPr lang="en-US" sz="1400" b="0" i="0" dirty="0">
                    <a:solidFill>
                      <a:srgbClr val="0F1115"/>
                    </a:solidFill>
                    <a:effectLst/>
                    <a:latin typeface="quote-cjk-patch"/>
                  </a:rPr>
                  <a:t>It's the "O" that makes the technology revolutionary.</a:t>
                </a:r>
              </a:p>
              <a:p>
                <a:pPr algn="l"/>
                <a:r>
                  <a:rPr lang="en-US" sz="1400" b="0" i="0" dirty="0">
                    <a:solidFill>
                      <a:srgbClr val="0F1115"/>
                    </a:solidFill>
                    <a:effectLst/>
                    <a:latin typeface="quote-cjk-patch"/>
                  </a:rPr>
                  <a:t>To ensure subcarriers don't interfere despite overlapping, they must satisfy </a:t>
                </a:r>
                <a14:m>
                  <m:oMath xmlns:m="http://schemas.openxmlformats.org/officeDocument/2006/math">
                    <m:r>
                      <m:rPr>
                        <m:sty m:val="p"/>
                      </m:rPr>
                      <a:rPr lang="en-US" sz="2000" dirty="0" smtClean="0">
                        <a:latin typeface="Cambria Math" panose="02040503050406030204" pitchFamily="18" charset="0"/>
                      </a:rPr>
                      <m:t>Δ</m:t>
                    </m:r>
                    <m:r>
                      <a:rPr lang="en-US" sz="2000" i="1" dirty="0">
                        <a:latin typeface="Cambria Math" panose="02040503050406030204" pitchFamily="18" charset="0"/>
                      </a:rPr>
                      <m:t>𝐹</m:t>
                    </m:r>
                    <m:r>
                      <a:rPr lang="en-US" sz="2000" i="0" dirty="0">
                        <a:latin typeface="Cambria Math" panose="02040503050406030204" pitchFamily="18" charset="0"/>
                      </a:rPr>
                      <m:t>=</m:t>
                    </m:r>
                    <m:f>
                      <m:fPr>
                        <m:ctrlPr>
                          <a:rPr lang="en-US" sz="2000" i="1" dirty="0">
                            <a:solidFill>
                              <a:srgbClr val="836967"/>
                            </a:solidFill>
                            <a:latin typeface="Cambria Math" panose="02040503050406030204" pitchFamily="18" charset="0"/>
                          </a:rPr>
                        </m:ctrlPr>
                      </m:fPr>
                      <m:num>
                        <m:r>
                          <a:rPr lang="en-US" sz="2000" i="0" dirty="0">
                            <a:latin typeface="Cambria Math" panose="02040503050406030204" pitchFamily="18" charset="0"/>
                          </a:rPr>
                          <m:t>1</m:t>
                        </m:r>
                      </m:num>
                      <m:den>
                        <m:r>
                          <a:rPr lang="en-US" sz="2000" i="1" dirty="0">
                            <a:latin typeface="Cambria Math" panose="02040503050406030204" pitchFamily="18" charset="0"/>
                          </a:rPr>
                          <m:t>𝑇</m:t>
                        </m:r>
                      </m:den>
                    </m:f>
                  </m:oMath>
                </a14:m>
                <a:endParaRPr lang="en-US" sz="2000" i="0" dirty="0">
                  <a:latin typeface="quote-cjk-patch"/>
                </a:endParaRPr>
              </a:p>
              <a:p>
                <a:pPr algn="l"/>
                <a:endParaRPr lang="ar-SA" sz="1400" dirty="0"/>
              </a:p>
              <a:p>
                <a:pPr algn="l"/>
                <a:endParaRPr lang="ar-SA" sz="1400" dirty="0"/>
              </a:p>
              <a:p>
                <a:pPr algn="l"/>
                <a:endParaRPr lang="ar-SA" sz="1400" dirty="0"/>
              </a:p>
              <a:p>
                <a:pPr algn="l"/>
                <a:endParaRPr lang="ar-SA" sz="1400" dirty="0"/>
              </a:p>
              <a:p>
                <a:pPr algn="l"/>
                <a:endParaRPr lang="ar-SA" sz="1400" dirty="0"/>
              </a:p>
              <a:p>
                <a:pPr algn="l"/>
                <a:endParaRPr lang="ar-SA" sz="1400" dirty="0"/>
              </a:p>
              <a:p>
                <a:pPr algn="l"/>
                <a:endParaRPr lang="ar-SA" sz="1400" dirty="0"/>
              </a:p>
              <a:p>
                <a:pPr marL="0" indent="0" algn="l">
                  <a:buNone/>
                </a:pPr>
                <a:r>
                  <a:rPr lang="en-US" sz="1500" b="1" dirty="0">
                    <a:solidFill>
                      <a:srgbClr val="0F1115"/>
                    </a:solidFill>
                    <a:effectLst/>
                    <a:latin typeface="quote-cjk-patch"/>
                  </a:rPr>
                  <a:t>Three Essential Requirements for Practical OFDM</a:t>
                </a:r>
              </a:p>
              <a:p>
                <a:pPr algn="l">
                  <a:buFont typeface="Arial" panose="020B0604020202020204" pitchFamily="34" charset="0"/>
                  <a:buChar char="•"/>
                </a:pPr>
                <a:r>
                  <a:rPr lang="en-US" sz="1500" b="1" i="0" dirty="0">
                    <a:solidFill>
                      <a:srgbClr val="0F1115"/>
                    </a:solidFill>
                    <a:effectLst/>
                    <a:latin typeface="quote-cjk-patch"/>
                  </a:rPr>
                  <a:t>1. Orthogonal Subcarriers</a:t>
                </a:r>
                <a:endParaRPr lang="en-US" sz="1500" b="0" i="0" dirty="0">
                  <a:solidFill>
                    <a:srgbClr val="0F1115"/>
                  </a:solidFill>
                  <a:effectLst/>
                  <a:latin typeface="quote-cjk-patch"/>
                </a:endParaRPr>
              </a:p>
              <a:p>
                <a:pPr marL="742950" lvl="1" indent="-285750" algn="l">
                  <a:buFont typeface="Arial" panose="020B0604020202020204" pitchFamily="34" charset="0"/>
                  <a:buChar char="•"/>
                </a:pPr>
                <a:r>
                  <a:rPr lang="en-US" sz="1500" b="0" i="0" dirty="0">
                    <a:solidFill>
                      <a:srgbClr val="0F1115"/>
                    </a:solidFill>
                    <a:effectLst/>
                    <a:latin typeface="quote-cjk-patch"/>
                  </a:rPr>
                  <a:t>Subcarrier spacing: </a:t>
                </a:r>
                <a:r>
                  <a:rPr lang="en-US" sz="1500" b="1" i="0" dirty="0" err="1">
                    <a:solidFill>
                      <a:srgbClr val="0F1115"/>
                    </a:solidFill>
                    <a:effectLst/>
                    <a:latin typeface="quote-cjk-patch"/>
                  </a:rPr>
                  <a:t>Δf</a:t>
                </a:r>
                <a:r>
                  <a:rPr lang="en-US" sz="1500" b="1" i="0" dirty="0">
                    <a:solidFill>
                      <a:srgbClr val="0F1115"/>
                    </a:solidFill>
                    <a:effectLst/>
                    <a:latin typeface="quote-cjk-patch"/>
                  </a:rPr>
                  <a:t> = 1/T</a:t>
                </a:r>
                <a:endParaRPr lang="en-US" sz="1500" b="0" i="0" dirty="0">
                  <a:solidFill>
                    <a:srgbClr val="0F1115"/>
                  </a:solidFill>
                  <a:effectLst/>
                  <a:latin typeface="quote-cjk-patch"/>
                </a:endParaRPr>
              </a:p>
              <a:p>
                <a:pPr marL="742950" lvl="1" indent="-285750" algn="l">
                  <a:buFont typeface="Arial" panose="020B0604020202020204" pitchFamily="34" charset="0"/>
                  <a:buChar char="•"/>
                </a:pPr>
                <a:r>
                  <a:rPr lang="en-US" sz="1500" b="0" i="0" dirty="0">
                    <a:solidFill>
                      <a:srgbClr val="0F1115"/>
                    </a:solidFill>
                    <a:effectLst/>
                    <a:latin typeface="quote-cjk-patch"/>
                  </a:rPr>
                  <a:t>Allows spectral overlap without interference.</a:t>
                </a:r>
              </a:p>
              <a:p>
                <a:pPr marL="742950" lvl="1" indent="-285750" algn="l">
                  <a:buFont typeface="Arial" panose="020B0604020202020204" pitchFamily="34" charset="0"/>
                  <a:buChar char="•"/>
                </a:pPr>
                <a:r>
                  <a:rPr lang="en-US" sz="1500" b="0" i="0" dirty="0">
                    <a:solidFill>
                      <a:srgbClr val="0F1115"/>
                    </a:solidFill>
                    <a:effectLst/>
                    <a:latin typeface="quote-cjk-patch"/>
                  </a:rPr>
                  <a:t>Enables maximum bandwidth efficiency.</a:t>
                </a:r>
              </a:p>
              <a:p>
                <a:pPr algn="l">
                  <a:buFont typeface="Arial" panose="020B0604020202020204" pitchFamily="34" charset="0"/>
                  <a:buChar char="•"/>
                </a:pPr>
                <a:r>
                  <a:rPr lang="en-US" sz="1500" b="1" i="0" dirty="0">
                    <a:solidFill>
                      <a:srgbClr val="0F1115"/>
                    </a:solidFill>
                    <a:effectLst/>
                    <a:latin typeface="quote-cjk-patch"/>
                  </a:rPr>
                  <a:t>2. IFFT/FFT Implementation</a:t>
                </a:r>
                <a:endParaRPr lang="en-US" sz="1500" b="0" i="0" dirty="0">
                  <a:solidFill>
                    <a:srgbClr val="0F1115"/>
                  </a:solidFill>
                  <a:effectLst/>
                  <a:latin typeface="quote-cjk-patch"/>
                </a:endParaRPr>
              </a:p>
              <a:p>
                <a:pPr marL="742950" lvl="1" indent="-285750" algn="l">
                  <a:buFont typeface="Arial" panose="020B0604020202020204" pitchFamily="34" charset="0"/>
                  <a:buChar char="•"/>
                </a:pPr>
                <a:r>
                  <a:rPr lang="en-US" sz="1500" b="0" i="0" dirty="0">
                    <a:solidFill>
                      <a:srgbClr val="0F1115"/>
                    </a:solidFill>
                    <a:effectLst/>
                    <a:latin typeface="quote-cjk-patch"/>
                  </a:rPr>
                  <a:t>The OFDM signal equation is identical to an </a:t>
                </a:r>
                <a:r>
                  <a:rPr lang="en-US" sz="1500" b="1" i="0" dirty="0">
                    <a:solidFill>
                      <a:srgbClr val="0F1115"/>
                    </a:solidFill>
                    <a:effectLst/>
                    <a:latin typeface="quote-cjk-patch"/>
                  </a:rPr>
                  <a:t>Inverse Discrete Fourier Transform (IDFT)</a:t>
                </a:r>
                <a:r>
                  <a:rPr lang="en-US" sz="1500" b="0" i="0" dirty="0">
                    <a:solidFill>
                      <a:srgbClr val="0F1115"/>
                    </a:solidFill>
                    <a:effectLst/>
                    <a:latin typeface="quote-cjk-patch"/>
                  </a:rPr>
                  <a:t>.</a:t>
                </a:r>
              </a:p>
              <a:p>
                <a:pPr marL="742950" lvl="1" indent="-285750" algn="l">
                  <a:buFont typeface="Arial" panose="020B0604020202020204" pitchFamily="34" charset="0"/>
                  <a:buChar char="•"/>
                </a:pPr>
                <a:r>
                  <a:rPr lang="en-US" sz="1500" b="0" i="0" dirty="0">
                    <a:solidFill>
                      <a:srgbClr val="0F1115"/>
                    </a:solidFill>
                    <a:effectLst/>
                    <a:latin typeface="quote-cjk-patch"/>
                  </a:rPr>
                  <a:t>Replaces banks of analog oscillators with a </a:t>
                </a:r>
                <a:r>
                  <a:rPr lang="en-US" sz="1500" b="1" i="0" dirty="0">
                    <a:solidFill>
                      <a:srgbClr val="0F1115"/>
                    </a:solidFill>
                    <a:effectLst/>
                    <a:latin typeface="quote-cjk-patch"/>
                  </a:rPr>
                  <a:t>single, efficient digital block</a:t>
                </a:r>
                <a:r>
                  <a:rPr lang="en-US" sz="1500" b="0" i="0" dirty="0">
                    <a:solidFill>
                      <a:srgbClr val="0F1115"/>
                    </a:solidFill>
                    <a:effectLst/>
                    <a:latin typeface="quote-cjk-patch"/>
                  </a:rPr>
                  <a:t>.</a:t>
                </a:r>
              </a:p>
              <a:p>
                <a:pPr marL="742950" lvl="1" indent="-285750" algn="l">
                  <a:buFont typeface="Arial" panose="020B0604020202020204" pitchFamily="34" charset="0"/>
                  <a:buChar char="•"/>
                </a:pPr>
                <a:r>
                  <a:rPr lang="en-US" sz="1500" b="0" i="0" dirty="0">
                    <a:solidFill>
                      <a:srgbClr val="0F1115"/>
                    </a:solidFill>
                    <a:effectLst/>
                    <a:latin typeface="quote-cjk-patch"/>
                  </a:rPr>
                  <a:t>Makes the system practical and scalable.</a:t>
                </a:r>
              </a:p>
              <a:p>
                <a:pPr algn="l">
                  <a:buFont typeface="Arial" panose="020B0604020202020204" pitchFamily="34" charset="0"/>
                  <a:buChar char="•"/>
                </a:pPr>
                <a:r>
                  <a:rPr lang="en-US" sz="1500" b="1" i="0" dirty="0">
                    <a:solidFill>
                      <a:srgbClr val="0F1115"/>
                    </a:solidFill>
                    <a:effectLst/>
                    <a:latin typeface="quote-cjk-patch"/>
                  </a:rPr>
                  <a:t>3. Cyclic Prefix (CP)</a:t>
                </a:r>
                <a:endParaRPr lang="en-US" sz="1500" b="0" i="0" dirty="0">
                  <a:solidFill>
                    <a:srgbClr val="0F1115"/>
                  </a:solidFill>
                  <a:effectLst/>
                  <a:latin typeface="quote-cjk-patch"/>
                </a:endParaRPr>
              </a:p>
              <a:p>
                <a:pPr marL="742950" lvl="1" indent="-285750" algn="l">
                  <a:buFont typeface="Arial" panose="020B0604020202020204" pitchFamily="34" charset="0"/>
                  <a:buChar char="•"/>
                </a:pPr>
                <a:r>
                  <a:rPr lang="en-US" sz="1500" b="0" i="0" dirty="0">
                    <a:solidFill>
                      <a:srgbClr val="0F1115"/>
                    </a:solidFill>
                    <a:effectLst/>
                    <a:latin typeface="quote-cjk-patch"/>
                  </a:rPr>
                  <a:t>A guard period created by copying the </a:t>
                </a:r>
                <a:r>
                  <a:rPr lang="en-US" sz="1500" b="1" i="0" dirty="0">
                    <a:solidFill>
                      <a:srgbClr val="0F1115"/>
                    </a:solidFill>
                    <a:effectLst/>
                    <a:latin typeface="quote-cjk-patch"/>
                  </a:rPr>
                  <a:t>end of the symbol</a:t>
                </a:r>
                <a:r>
                  <a:rPr lang="en-US" sz="1500" b="0" i="0" dirty="0">
                    <a:solidFill>
                      <a:srgbClr val="0F1115"/>
                    </a:solidFill>
                    <a:effectLst/>
                    <a:latin typeface="quote-cjk-patch"/>
                  </a:rPr>
                  <a:t> to its </a:t>
                </a:r>
                <a:r>
                  <a:rPr lang="en-US" sz="1500" b="1" i="0" dirty="0">
                    <a:solidFill>
                      <a:srgbClr val="0F1115"/>
                    </a:solidFill>
                    <a:effectLst/>
                    <a:latin typeface="quote-cjk-patch"/>
                  </a:rPr>
                  <a:t>beginning</a:t>
                </a:r>
                <a:r>
                  <a:rPr lang="en-US" sz="1500" b="0" i="0" dirty="0">
                    <a:solidFill>
                      <a:srgbClr val="0F1115"/>
                    </a:solidFill>
                    <a:effectLst/>
                    <a:latin typeface="quote-cjk-patch"/>
                  </a:rPr>
                  <a:t>.</a:t>
                </a:r>
              </a:p>
              <a:p>
                <a:pPr marL="742950" lvl="1" indent="-285750" algn="l">
                  <a:buFont typeface="Arial" panose="020B0604020202020204" pitchFamily="34" charset="0"/>
                  <a:buChar char="•"/>
                </a:pPr>
                <a:r>
                  <a:rPr lang="en-US" sz="1500" b="1" i="0" dirty="0">
                    <a:solidFill>
                      <a:srgbClr val="0F1115"/>
                    </a:solidFill>
                    <a:effectLst/>
                    <a:latin typeface="quote-cjk-patch"/>
                  </a:rPr>
                  <a:t>Eliminates Inter-Symbol Interference (ISI)</a:t>
                </a:r>
                <a:r>
                  <a:rPr lang="en-US" sz="1500" b="0" i="0" dirty="0">
                    <a:solidFill>
                      <a:srgbClr val="0F1115"/>
                    </a:solidFill>
                    <a:effectLst/>
                    <a:latin typeface="quote-cjk-patch"/>
                  </a:rPr>
                  <a:t> from multipath delay.</a:t>
                </a:r>
              </a:p>
              <a:p>
                <a:pPr marL="742950" lvl="1" indent="-285750" algn="l">
                  <a:buFont typeface="Arial" panose="020B0604020202020204" pitchFamily="34" charset="0"/>
                  <a:buChar char="•"/>
                </a:pPr>
                <a:r>
                  <a:rPr lang="en-US" sz="1500" b="0" i="0" dirty="0">
                    <a:solidFill>
                      <a:srgbClr val="0F1115"/>
                    </a:solidFill>
                    <a:effectLst/>
                    <a:latin typeface="quote-cjk-patch"/>
                  </a:rPr>
                  <a:t>Turns channel convolution into a </a:t>
                </a:r>
                <a:r>
                  <a:rPr lang="en-US" sz="1500" b="1" i="0" dirty="0">
                    <a:solidFill>
                      <a:srgbClr val="0F1115"/>
                    </a:solidFill>
                    <a:effectLst/>
                    <a:latin typeface="quote-cjk-patch"/>
                  </a:rPr>
                  <a:t>circular</a:t>
                </a:r>
                <a:r>
                  <a:rPr lang="en-US" sz="1500" b="0" i="0" dirty="0">
                    <a:solidFill>
                      <a:srgbClr val="0F1115"/>
                    </a:solidFill>
                    <a:effectLst/>
                    <a:latin typeface="quote-cjk-patch"/>
                  </a:rPr>
                  <a:t> form, enabling simple </a:t>
                </a:r>
                <a:r>
                  <a:rPr lang="en-US" sz="1500" b="1" i="0" dirty="0">
                    <a:solidFill>
                      <a:srgbClr val="0F1115"/>
                    </a:solidFill>
                    <a:effectLst/>
                    <a:latin typeface="quote-cjk-patch"/>
                  </a:rPr>
                  <a:t>one-tap frequency-domain equalization</a:t>
                </a:r>
                <a:endParaRPr lang="en-US" sz="1500" b="0" i="0" dirty="0">
                  <a:solidFill>
                    <a:srgbClr val="0F1115"/>
                  </a:solidFill>
                  <a:effectLst/>
                  <a:latin typeface="quote-cjk-patch"/>
                </a:endParaRPr>
              </a:p>
              <a:p>
                <a:pPr marL="0" indent="0" algn="l">
                  <a:buNone/>
                </a:pPr>
                <a:endParaRPr lang="ar-SA" sz="1400" dirty="0"/>
              </a:p>
              <a:p>
                <a:pPr marL="0" indent="0" algn="l">
                  <a:buNone/>
                </a:pPr>
                <a:endParaRPr lang="en-US" sz="1400" dirty="0"/>
              </a:p>
            </p:txBody>
          </p:sp>
        </mc:Choice>
        <mc:Fallback xmlns="">
          <p:sp>
            <p:nvSpPr>
              <p:cNvPr id="3" name="Content Placeholder 2">
                <a:extLst>
                  <a:ext uri="{FF2B5EF4-FFF2-40B4-BE49-F238E27FC236}">
                    <a16:creationId xmlns:a16="http://schemas.microsoft.com/office/drawing/2014/main" id="{DB3716D7-088F-FCC4-D97B-7E6CBD2F8D47}"/>
                  </a:ext>
                </a:extLst>
              </p:cNvPr>
              <p:cNvSpPr>
                <a:spLocks noGrp="1" noRot="1" noChangeAspect="1" noMove="1" noResize="1" noEditPoints="1" noAdjustHandles="1" noChangeArrowheads="1" noChangeShapeType="1" noTextEdit="1"/>
              </p:cNvSpPr>
              <p:nvPr>
                <p:ph idx="1"/>
              </p:nvPr>
            </p:nvSpPr>
            <p:spPr>
              <a:xfrm>
                <a:off x="0" y="695739"/>
                <a:ext cx="12192000" cy="6380921"/>
              </a:xfrm>
              <a:blipFill>
                <a:blip r:embed="rId2"/>
                <a:stretch>
                  <a:fillRect l="-150" t="-8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E477AD9-EB8F-60B0-BD0A-24F75D0976C8}"/>
              </a:ext>
            </a:extLst>
          </p:cNvPr>
          <p:cNvPicPr>
            <a:picLocks noChangeAspect="1"/>
          </p:cNvPicPr>
          <p:nvPr/>
        </p:nvPicPr>
        <p:blipFill>
          <a:blip r:embed="rId3"/>
          <a:stretch>
            <a:fillRect/>
          </a:stretch>
        </p:blipFill>
        <p:spPr>
          <a:xfrm>
            <a:off x="1338953" y="1911600"/>
            <a:ext cx="3853791" cy="1789794"/>
          </a:xfrm>
          <a:prstGeom prst="rect">
            <a:avLst/>
          </a:prstGeom>
        </p:spPr>
      </p:pic>
      <p:pic>
        <p:nvPicPr>
          <p:cNvPr id="10" name="Picture 9" descr="Diagram of a diagram of a bullet&#10;&#10;AI-generated content may be incorrect.">
            <a:extLst>
              <a:ext uri="{FF2B5EF4-FFF2-40B4-BE49-F238E27FC236}">
                <a16:creationId xmlns:a16="http://schemas.microsoft.com/office/drawing/2014/main" id="{2EE5E221-C421-7536-721E-F7BC95CAC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0065" y="3488957"/>
            <a:ext cx="4211935" cy="2484460"/>
          </a:xfrm>
          <a:prstGeom prst="rect">
            <a:avLst/>
          </a:prstGeom>
        </p:spPr>
      </p:pic>
      <p:pic>
        <p:nvPicPr>
          <p:cNvPr id="14" name="Picture 13">
            <a:extLst>
              <a:ext uri="{FF2B5EF4-FFF2-40B4-BE49-F238E27FC236}">
                <a16:creationId xmlns:a16="http://schemas.microsoft.com/office/drawing/2014/main" id="{E5E9234A-7279-D75D-C7E9-87EFB94A69E7}"/>
              </a:ext>
            </a:extLst>
          </p:cNvPr>
          <p:cNvPicPr>
            <a:picLocks noChangeAspect="1"/>
          </p:cNvPicPr>
          <p:nvPr/>
        </p:nvPicPr>
        <p:blipFill>
          <a:blip r:embed="rId5"/>
          <a:stretch>
            <a:fillRect/>
          </a:stretch>
        </p:blipFill>
        <p:spPr>
          <a:xfrm>
            <a:off x="8159136" y="1761592"/>
            <a:ext cx="3853791" cy="1727365"/>
          </a:xfrm>
          <a:prstGeom prst="rect">
            <a:avLst/>
          </a:prstGeom>
        </p:spPr>
      </p:pic>
    </p:spTree>
    <p:extLst>
      <p:ext uri="{BB962C8B-B14F-4D97-AF65-F5344CB8AC3E}">
        <p14:creationId xmlns:p14="http://schemas.microsoft.com/office/powerpoint/2010/main" val="2704490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3716D7-088F-FCC4-D97B-7E6CBD2F8D47}"/>
              </a:ext>
            </a:extLst>
          </p:cNvPr>
          <p:cNvSpPr>
            <a:spLocks noGrp="1"/>
          </p:cNvSpPr>
          <p:nvPr>
            <p:ph idx="1"/>
          </p:nvPr>
        </p:nvSpPr>
        <p:spPr>
          <a:xfrm>
            <a:off x="1" y="0"/>
            <a:ext cx="12191802" cy="6857999"/>
          </a:xfrm>
        </p:spPr>
        <p:txBody>
          <a:bodyPr>
            <a:normAutofit/>
          </a:bodyPr>
          <a:lstStyle/>
          <a:p>
            <a:pPr marL="0" indent="0" algn="l">
              <a:buNone/>
            </a:pPr>
            <a:r>
              <a:rPr lang="en-US" sz="2400" dirty="0">
                <a:solidFill>
                  <a:srgbClr val="0070C0"/>
                </a:solidFill>
              </a:rPr>
              <a:t>Cyclic Prefix in OFDM</a:t>
            </a:r>
            <a:endParaRPr lang="ar-SA" sz="2400" dirty="0">
              <a:solidFill>
                <a:srgbClr val="0070C0"/>
              </a:solidFill>
            </a:endParaRPr>
          </a:p>
          <a:p>
            <a:r>
              <a:rPr lang="en-US" sz="1600" dirty="0"/>
              <a:t>The Cyclic Prefix is a </a:t>
            </a:r>
            <a:r>
              <a:rPr lang="en-US" sz="1600" b="1" dirty="0"/>
              <a:t>copy of the end of an OFDM symbol</a:t>
            </a:r>
            <a:r>
              <a:rPr lang="en-US" sz="1600" dirty="0"/>
              <a:t> placed at its beginning.</a:t>
            </a:r>
          </a:p>
          <a:p>
            <a:pPr marL="0" indent="0">
              <a:buNone/>
            </a:pPr>
            <a:r>
              <a:rPr lang="en-US" sz="1600" b="1" dirty="0"/>
              <a:t>Its main jobs are:</a:t>
            </a:r>
            <a:endParaRPr lang="en-US" sz="1600" dirty="0"/>
          </a:p>
          <a:p>
            <a:pPr lvl="0"/>
            <a:r>
              <a:rPr lang="en-US" sz="1600" b="1" dirty="0"/>
              <a:t>Combat Inter-Symbol Interference (ISI):</a:t>
            </a:r>
            <a:r>
              <a:rPr lang="en-US" sz="1600" dirty="0"/>
              <a:t> It acts as a sacrificial buffer against signal echoes (multipath) from the previous symbol.</a:t>
            </a:r>
          </a:p>
          <a:p>
            <a:pPr lvl="0"/>
            <a:r>
              <a:rPr lang="en-US" sz="1600" b="1" dirty="0"/>
              <a:t>Maintain Orthogonality:</a:t>
            </a:r>
            <a:r>
              <a:rPr lang="en-US" sz="1600" dirty="0"/>
              <a:t> It helps preserve the mathematical orthogonality between subcarriers, preventing Inter-Carrier Interference (ICI).</a:t>
            </a:r>
            <a:endParaRPr lang="ar-SA" sz="2400" dirty="0">
              <a:solidFill>
                <a:srgbClr val="0070C0"/>
              </a:solidFill>
            </a:endParaRPr>
          </a:p>
          <a:p>
            <a:pPr algn="l"/>
            <a:r>
              <a:rPr lang="en-US" sz="1600" dirty="0"/>
              <a:t>IT eliminates ISI  but increased the length so decreased the Data rate </a:t>
            </a:r>
            <a:endParaRPr lang="ar-SA" sz="1600" dirty="0"/>
          </a:p>
          <a:p>
            <a:pPr marL="0" indent="0" algn="l">
              <a:buNone/>
            </a:pPr>
            <a:endParaRPr lang="en-US" sz="1400" dirty="0"/>
          </a:p>
          <a:p>
            <a:pPr marL="0" indent="0">
              <a:buNone/>
            </a:pPr>
            <a:r>
              <a:rPr lang="en-US" sz="2400" dirty="0">
                <a:solidFill>
                  <a:srgbClr val="0070C0"/>
                </a:solidFill>
                <a:effectLst/>
                <a:latin typeface="quote-cjk-patch"/>
              </a:rPr>
              <a:t>Pilot Tones in OFDM</a:t>
            </a:r>
          </a:p>
          <a:p>
            <a:pPr algn="l">
              <a:buFont typeface="Arial" panose="020B0604020202020204" pitchFamily="34" charset="0"/>
              <a:buChar char="•"/>
            </a:pPr>
            <a:r>
              <a:rPr lang="en-US" sz="1600" b="0" i="0" dirty="0">
                <a:solidFill>
                  <a:srgbClr val="0F1115"/>
                </a:solidFill>
                <a:effectLst/>
                <a:latin typeface="quote-cjk-patch"/>
              </a:rPr>
              <a:t>Specific subcarriers reserved for transmitting </a:t>
            </a:r>
            <a:r>
              <a:rPr lang="en-US" sz="1600" b="1" i="0" dirty="0">
                <a:solidFill>
                  <a:srgbClr val="0F1115"/>
                </a:solidFill>
                <a:effectLst/>
                <a:latin typeface="quote-cjk-patch"/>
              </a:rPr>
              <a:t>known reference symbols</a:t>
            </a:r>
            <a:endParaRPr lang="en-US" sz="1600" b="0" i="0" dirty="0">
              <a:solidFill>
                <a:srgbClr val="0F1115"/>
              </a:solidFill>
              <a:effectLst/>
              <a:latin typeface="quote-cjk-patch"/>
            </a:endParaRPr>
          </a:p>
          <a:p>
            <a:pPr algn="l">
              <a:buFont typeface="Arial" panose="020B0604020202020204" pitchFamily="34" charset="0"/>
              <a:buChar char="•"/>
            </a:pPr>
            <a:r>
              <a:rPr lang="en-US" sz="1600" b="0" i="0" dirty="0">
                <a:solidFill>
                  <a:srgbClr val="0F1115"/>
                </a:solidFill>
                <a:effectLst/>
                <a:latin typeface="quote-cjk-patch"/>
              </a:rPr>
              <a:t>Inserted at regular intervals in time and frequency</a:t>
            </a:r>
          </a:p>
          <a:p>
            <a:pPr marL="0" indent="0">
              <a:buNone/>
            </a:pPr>
            <a:endParaRPr lang="en-US" sz="2400" dirty="0">
              <a:solidFill>
                <a:srgbClr val="0070C0"/>
              </a:solidFill>
              <a:effectLst/>
              <a:latin typeface="quote-cjk-patch"/>
            </a:endParaRPr>
          </a:p>
          <a:p>
            <a:pPr marL="0" indent="0" algn="l">
              <a:buNone/>
            </a:pPr>
            <a:endParaRPr lang="en-US" sz="1400" dirty="0"/>
          </a:p>
        </p:txBody>
      </p:sp>
      <p:sp>
        <p:nvSpPr>
          <p:cNvPr id="11" name="Rectangle 3">
            <a:extLst>
              <a:ext uri="{FF2B5EF4-FFF2-40B4-BE49-F238E27FC236}">
                <a16:creationId xmlns:a16="http://schemas.microsoft.com/office/drawing/2014/main" id="{B874847C-1943-42EB-2204-89E43CCE7956}"/>
              </a:ext>
            </a:extLst>
          </p:cNvPr>
          <p:cNvSpPr>
            <a:spLocks noChangeArrowheads="1"/>
          </p:cNvSpPr>
          <p:nvPr/>
        </p:nvSpPr>
        <p:spPr bwMode="auto">
          <a:xfrm>
            <a:off x="198569" y="1935610"/>
            <a:ext cx="65" cy="4821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1568" rIns="0" bIns="10156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E21A719F-0C65-E81D-2205-DC291533D93E}"/>
              </a:ext>
            </a:extLst>
          </p:cNvPr>
          <p:cNvPicPr>
            <a:picLocks noChangeAspect="1"/>
          </p:cNvPicPr>
          <p:nvPr/>
        </p:nvPicPr>
        <p:blipFill>
          <a:blip r:embed="rId2"/>
          <a:stretch>
            <a:fillRect/>
          </a:stretch>
        </p:blipFill>
        <p:spPr>
          <a:xfrm>
            <a:off x="8185241" y="2310523"/>
            <a:ext cx="3808190" cy="1903603"/>
          </a:xfrm>
          <a:prstGeom prst="rect">
            <a:avLst/>
          </a:prstGeom>
        </p:spPr>
      </p:pic>
      <p:pic>
        <p:nvPicPr>
          <p:cNvPr id="15" name="Picture 14">
            <a:extLst>
              <a:ext uri="{FF2B5EF4-FFF2-40B4-BE49-F238E27FC236}">
                <a16:creationId xmlns:a16="http://schemas.microsoft.com/office/drawing/2014/main" id="{02EBF773-7171-3EB3-C7A6-9D022534F8D4}"/>
              </a:ext>
            </a:extLst>
          </p:cNvPr>
          <p:cNvPicPr>
            <a:picLocks noChangeAspect="1"/>
          </p:cNvPicPr>
          <p:nvPr/>
        </p:nvPicPr>
        <p:blipFill>
          <a:blip r:embed="rId3"/>
          <a:stretch>
            <a:fillRect/>
          </a:stretch>
        </p:blipFill>
        <p:spPr>
          <a:xfrm>
            <a:off x="-64" y="4579420"/>
            <a:ext cx="6962678" cy="2030102"/>
          </a:xfrm>
          <a:prstGeom prst="rect">
            <a:avLst/>
          </a:prstGeom>
        </p:spPr>
      </p:pic>
    </p:spTree>
    <p:extLst>
      <p:ext uri="{BB962C8B-B14F-4D97-AF65-F5344CB8AC3E}">
        <p14:creationId xmlns:p14="http://schemas.microsoft.com/office/powerpoint/2010/main" val="754391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FC3DF-F156-5F28-F7B7-A084CFAA1000}"/>
              </a:ext>
            </a:extLst>
          </p:cNvPr>
          <p:cNvSpPr>
            <a:spLocks noGrp="1"/>
          </p:cNvSpPr>
          <p:nvPr>
            <p:ph type="title"/>
          </p:nvPr>
        </p:nvSpPr>
        <p:spPr>
          <a:xfrm>
            <a:off x="0" y="1"/>
            <a:ext cx="11353800" cy="536712"/>
          </a:xfrm>
        </p:spPr>
        <p:txBody>
          <a:bodyPr>
            <a:normAutofit/>
          </a:bodyPr>
          <a:lstStyle/>
          <a:p>
            <a:r>
              <a:rPr lang="en-US" sz="2400" dirty="0">
                <a:solidFill>
                  <a:srgbClr val="0070C0"/>
                </a:solidFill>
              </a:rPr>
              <a:t>OFDM Frame Structure</a:t>
            </a:r>
          </a:p>
        </p:txBody>
      </p:sp>
      <p:sp>
        <p:nvSpPr>
          <p:cNvPr id="3" name="Content Placeholder 2">
            <a:extLst>
              <a:ext uri="{FF2B5EF4-FFF2-40B4-BE49-F238E27FC236}">
                <a16:creationId xmlns:a16="http://schemas.microsoft.com/office/drawing/2014/main" id="{DB3716D7-088F-FCC4-D97B-7E6CBD2F8D47}"/>
              </a:ext>
            </a:extLst>
          </p:cNvPr>
          <p:cNvSpPr>
            <a:spLocks noGrp="1"/>
          </p:cNvSpPr>
          <p:nvPr>
            <p:ph idx="1"/>
          </p:nvPr>
        </p:nvSpPr>
        <p:spPr>
          <a:xfrm>
            <a:off x="0" y="729673"/>
            <a:ext cx="12231658" cy="6128326"/>
          </a:xfrm>
        </p:spPr>
        <p:txBody>
          <a:bodyPr>
            <a:normAutofit/>
          </a:bodyPr>
          <a:lstStyle/>
          <a:p>
            <a:pPr algn="l"/>
            <a:r>
              <a:rPr lang="en-US" sz="1600" b="1" i="0" dirty="0">
                <a:solidFill>
                  <a:srgbClr val="0F1115"/>
                </a:solidFill>
                <a:effectLst/>
                <a:latin typeface="quote-cjk-patch"/>
              </a:rPr>
              <a:t>Three Main Parts:</a:t>
            </a:r>
            <a:endParaRPr lang="en-US" sz="1600" b="0" i="0" dirty="0">
              <a:solidFill>
                <a:srgbClr val="0F1115"/>
              </a:solidFill>
              <a:effectLst/>
              <a:latin typeface="quote-cjk-patch"/>
            </a:endParaRPr>
          </a:p>
          <a:p>
            <a:pPr algn="l">
              <a:buFont typeface="+mj-lt"/>
              <a:buAutoNum type="arabicPeriod"/>
            </a:pPr>
            <a:r>
              <a:rPr lang="en-US" sz="1600" b="1" i="0" dirty="0">
                <a:solidFill>
                  <a:srgbClr val="0F1115"/>
                </a:solidFill>
                <a:effectLst/>
                <a:latin typeface="quote-cjk-patch"/>
              </a:rPr>
              <a:t>Preamble</a:t>
            </a:r>
            <a:r>
              <a:rPr lang="en-US" sz="1600" b="0" i="0" dirty="0">
                <a:solidFill>
                  <a:srgbClr val="0F1115"/>
                </a:solidFill>
                <a:effectLst/>
                <a:latin typeface="quote-cjk-patch"/>
              </a:rPr>
              <a:t> – Synchronization &amp; Initial Estimation</a:t>
            </a:r>
          </a:p>
          <a:p>
            <a:pPr algn="l">
              <a:buFont typeface="+mj-lt"/>
              <a:buAutoNum type="arabicPeriod"/>
            </a:pPr>
            <a:r>
              <a:rPr lang="en-US" sz="1600" b="1" i="0" dirty="0">
                <a:solidFill>
                  <a:srgbClr val="0F1115"/>
                </a:solidFill>
                <a:effectLst/>
                <a:latin typeface="quote-cjk-patch"/>
              </a:rPr>
              <a:t>Signal Field</a:t>
            </a:r>
            <a:r>
              <a:rPr lang="en-US" sz="1600" b="0" i="0" dirty="0">
                <a:solidFill>
                  <a:srgbClr val="0F1115"/>
                </a:solidFill>
                <a:effectLst/>
                <a:latin typeface="quote-cjk-patch"/>
              </a:rPr>
              <a:t> – Frame Control Information</a:t>
            </a:r>
          </a:p>
          <a:p>
            <a:pPr algn="l">
              <a:buFont typeface="+mj-lt"/>
              <a:buAutoNum type="arabicPeriod"/>
            </a:pPr>
            <a:r>
              <a:rPr lang="en-US" sz="1600" b="1" i="0" dirty="0">
                <a:solidFill>
                  <a:srgbClr val="0F1115"/>
                </a:solidFill>
                <a:effectLst/>
                <a:latin typeface="quote-cjk-patch"/>
              </a:rPr>
              <a:t>Data Field</a:t>
            </a:r>
            <a:r>
              <a:rPr lang="en-US" sz="1600" b="0" i="0" dirty="0">
                <a:solidFill>
                  <a:srgbClr val="0F1115"/>
                </a:solidFill>
                <a:effectLst/>
                <a:latin typeface="quote-cjk-patch"/>
              </a:rPr>
              <a:t> – Payload with Embedded Pilots</a:t>
            </a:r>
          </a:p>
          <a:p>
            <a:pPr marL="0" indent="0">
              <a:buNone/>
            </a:pPr>
            <a:endParaRPr lang="en-US" sz="2400" dirty="0">
              <a:solidFill>
                <a:srgbClr val="0070C0"/>
              </a:solidFill>
              <a:effectLst/>
              <a:latin typeface="quote-cjk-patch"/>
            </a:endParaRPr>
          </a:p>
          <a:p>
            <a:pPr marL="0" indent="0" algn="l">
              <a:buNone/>
            </a:pPr>
            <a:r>
              <a:rPr lang="en-US" sz="2400" dirty="0">
                <a:solidFill>
                  <a:srgbClr val="0070C0"/>
                </a:solidFill>
              </a:rPr>
              <a:t>OFDM diagram</a:t>
            </a:r>
          </a:p>
          <a:p>
            <a:pPr marL="0" indent="0" algn="l">
              <a:buNone/>
            </a:pPr>
            <a:endParaRPr lang="en-US" sz="2400" dirty="0">
              <a:solidFill>
                <a:srgbClr val="0070C0"/>
              </a:solidFill>
            </a:endParaRPr>
          </a:p>
          <a:p>
            <a:pPr marL="0" indent="0" algn="l">
              <a:buNone/>
            </a:pPr>
            <a:endParaRPr lang="en-US" sz="1400" dirty="0"/>
          </a:p>
        </p:txBody>
      </p:sp>
      <p:sp>
        <p:nvSpPr>
          <p:cNvPr id="11" name="Rectangle 3">
            <a:extLst>
              <a:ext uri="{FF2B5EF4-FFF2-40B4-BE49-F238E27FC236}">
                <a16:creationId xmlns:a16="http://schemas.microsoft.com/office/drawing/2014/main" id="{B874847C-1943-42EB-2204-89E43CCE7956}"/>
              </a:ext>
            </a:extLst>
          </p:cNvPr>
          <p:cNvSpPr>
            <a:spLocks noChangeArrowheads="1"/>
          </p:cNvSpPr>
          <p:nvPr/>
        </p:nvSpPr>
        <p:spPr bwMode="auto">
          <a:xfrm>
            <a:off x="198569" y="1935610"/>
            <a:ext cx="65" cy="4821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1568" rIns="0" bIns="10156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descr="A diagram of a function&#10;&#10;AI-generated content may be incorrect.">
            <a:extLst>
              <a:ext uri="{FF2B5EF4-FFF2-40B4-BE49-F238E27FC236}">
                <a16:creationId xmlns:a16="http://schemas.microsoft.com/office/drawing/2014/main" id="{48CB159A-94F2-5638-E131-C9F65A7A0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3521" y="536714"/>
            <a:ext cx="6649909" cy="1726196"/>
          </a:xfrm>
          <a:prstGeom prst="rect">
            <a:avLst/>
          </a:prstGeom>
        </p:spPr>
      </p:pic>
      <p:pic>
        <p:nvPicPr>
          <p:cNvPr id="7" name="Picture 6">
            <a:extLst>
              <a:ext uri="{FF2B5EF4-FFF2-40B4-BE49-F238E27FC236}">
                <a16:creationId xmlns:a16="http://schemas.microsoft.com/office/drawing/2014/main" id="{91BCD647-0AA9-3F02-59F8-4A8289A92EF5}"/>
              </a:ext>
            </a:extLst>
          </p:cNvPr>
          <p:cNvPicPr>
            <a:picLocks noChangeAspect="1"/>
          </p:cNvPicPr>
          <p:nvPr/>
        </p:nvPicPr>
        <p:blipFill>
          <a:blip r:embed="rId3"/>
          <a:stretch>
            <a:fillRect/>
          </a:stretch>
        </p:blipFill>
        <p:spPr>
          <a:xfrm>
            <a:off x="2540001" y="3019234"/>
            <a:ext cx="6012872" cy="3838766"/>
          </a:xfrm>
          <a:prstGeom prst="rect">
            <a:avLst/>
          </a:prstGeom>
        </p:spPr>
      </p:pic>
    </p:spTree>
    <p:extLst>
      <p:ext uri="{BB962C8B-B14F-4D97-AF65-F5344CB8AC3E}">
        <p14:creationId xmlns:p14="http://schemas.microsoft.com/office/powerpoint/2010/main" val="1583750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C104F808-39F6-0B85-99D5-36339B4A95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7C125-1074-9BF5-DDB8-15050F88B787}"/>
              </a:ext>
            </a:extLst>
          </p:cNvPr>
          <p:cNvSpPr>
            <a:spLocks noGrp="1"/>
          </p:cNvSpPr>
          <p:nvPr>
            <p:ph type="ctrTitle"/>
          </p:nvPr>
        </p:nvSpPr>
        <p:spPr>
          <a:xfrm>
            <a:off x="1524000" y="2317137"/>
            <a:ext cx="9144000" cy="1514013"/>
          </a:xfrm>
        </p:spPr>
        <p:txBody>
          <a:bodyPr>
            <a:normAutofit fontScale="90000"/>
          </a:bodyPr>
          <a:lstStyle/>
          <a:p>
            <a:pPr algn="l"/>
            <a:r>
              <a:rPr lang="en-US" dirty="0">
                <a:solidFill>
                  <a:srgbClr val="0070C0"/>
                </a:solidFill>
              </a:rPr>
              <a:t>OFDM 2</a:t>
            </a:r>
            <a:r>
              <a:rPr lang="en-US" baseline="30000" dirty="0">
                <a:solidFill>
                  <a:srgbClr val="0070C0"/>
                </a:solidFill>
              </a:rPr>
              <a:t>nd</a:t>
            </a:r>
            <a:r>
              <a:rPr lang="en-US" dirty="0">
                <a:solidFill>
                  <a:srgbClr val="0070C0"/>
                </a:solidFill>
              </a:rPr>
              <a:t>  part:</a:t>
            </a:r>
            <a:br>
              <a:rPr lang="en-US" dirty="0">
                <a:solidFill>
                  <a:srgbClr val="0070C0"/>
                </a:solidFill>
              </a:rPr>
            </a:br>
            <a:r>
              <a:rPr lang="en-US" dirty="0">
                <a:solidFill>
                  <a:srgbClr val="0070C0"/>
                </a:solidFill>
              </a:rPr>
              <a:t>Mohamed Adel </a:t>
            </a:r>
            <a:r>
              <a:rPr lang="en-US" dirty="0" err="1">
                <a:solidFill>
                  <a:srgbClr val="0070C0"/>
                </a:solidFill>
              </a:rPr>
              <a:t>Abdelrahem</a:t>
            </a:r>
            <a:endParaRPr lang="en-US" sz="4400" dirty="0">
              <a:solidFill>
                <a:srgbClr val="0070C0"/>
              </a:solidFill>
            </a:endParaRPr>
          </a:p>
        </p:txBody>
      </p:sp>
      <p:pic>
        <p:nvPicPr>
          <p:cNvPr id="7" name="Picture 6" descr="A blue and white logo&#10;&#10;AI-generated content may be incorrect.">
            <a:extLst>
              <a:ext uri="{FF2B5EF4-FFF2-40B4-BE49-F238E27FC236}">
                <a16:creationId xmlns:a16="http://schemas.microsoft.com/office/drawing/2014/main" id="{323F7859-E18F-8CE1-3034-A52FB9728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989" y="278107"/>
            <a:ext cx="1817494" cy="844256"/>
          </a:xfrm>
          <a:prstGeom prst="rect">
            <a:avLst/>
          </a:prstGeom>
        </p:spPr>
      </p:pic>
    </p:spTree>
    <p:extLst>
      <p:ext uri="{BB962C8B-B14F-4D97-AF65-F5344CB8AC3E}">
        <p14:creationId xmlns:p14="http://schemas.microsoft.com/office/powerpoint/2010/main" val="4164941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D5EAC-5AA1-87E2-D5B0-546BC78ED427}"/>
              </a:ext>
            </a:extLst>
          </p:cNvPr>
          <p:cNvSpPr>
            <a:spLocks noGrp="1"/>
          </p:cNvSpPr>
          <p:nvPr>
            <p:ph type="title"/>
          </p:nvPr>
        </p:nvSpPr>
        <p:spPr>
          <a:xfrm>
            <a:off x="0" y="0"/>
            <a:ext cx="12192000" cy="1122363"/>
          </a:xfrm>
        </p:spPr>
        <p:txBody>
          <a:bodyPr/>
          <a:lstStyle/>
          <a:p>
            <a:r>
              <a:rPr lang="en-US" dirty="0">
                <a:solidFill>
                  <a:srgbClr val="0070C0"/>
                </a:solidFill>
              </a:rPr>
              <a:t>Agenda</a:t>
            </a:r>
          </a:p>
        </p:txBody>
      </p:sp>
      <p:sp>
        <p:nvSpPr>
          <p:cNvPr id="3" name="Content Placeholder 2">
            <a:extLst>
              <a:ext uri="{FF2B5EF4-FFF2-40B4-BE49-F238E27FC236}">
                <a16:creationId xmlns:a16="http://schemas.microsoft.com/office/drawing/2014/main" id="{9B096D88-5D73-D25E-55F8-0DE9EF1D5DF0}"/>
              </a:ext>
            </a:extLst>
          </p:cNvPr>
          <p:cNvSpPr>
            <a:spLocks noGrp="1"/>
          </p:cNvSpPr>
          <p:nvPr>
            <p:ph idx="1"/>
          </p:nvPr>
        </p:nvSpPr>
        <p:spPr>
          <a:xfrm>
            <a:off x="0" y="1122362"/>
            <a:ext cx="12192000" cy="5735637"/>
          </a:xfrm>
        </p:spPr>
        <p:txBody>
          <a:bodyPr>
            <a:normAutofit/>
          </a:bodyPr>
          <a:lstStyle/>
          <a:p>
            <a:r>
              <a:rPr lang="en-US" sz="3000" dirty="0">
                <a:solidFill>
                  <a:srgbClr val="0070C0"/>
                </a:solidFill>
                <a:latin typeface="+mj-lt"/>
                <a:ea typeface="+mj-ea"/>
                <a:cs typeface="+mj-cs"/>
              </a:rPr>
              <a:t>Intro: </a:t>
            </a:r>
            <a:r>
              <a:rPr lang="en-US" b="1" dirty="0"/>
              <a:t>Abdelrahman Khaled Fouad Abdelrahim</a:t>
            </a:r>
          </a:p>
          <a:p>
            <a:r>
              <a:rPr lang="en-US" sz="3000" dirty="0">
                <a:solidFill>
                  <a:srgbClr val="0070C0"/>
                </a:solidFill>
                <a:latin typeface="+mj-lt"/>
                <a:ea typeface="+mj-ea"/>
                <a:cs typeface="+mj-cs"/>
              </a:rPr>
              <a:t>DDS: </a:t>
            </a:r>
            <a:r>
              <a:rPr lang="en-US" b="1" dirty="0"/>
              <a:t>Ahmed Hossam Rafik Elgamal</a:t>
            </a:r>
          </a:p>
          <a:p>
            <a:r>
              <a:rPr lang="en-US" sz="3000" dirty="0">
                <a:solidFill>
                  <a:srgbClr val="0070C0"/>
                </a:solidFill>
                <a:latin typeface="+mj-lt"/>
                <a:ea typeface="+mj-ea"/>
                <a:cs typeface="+mj-cs"/>
              </a:rPr>
              <a:t>OFDM 1sT part: </a:t>
            </a:r>
            <a:r>
              <a:rPr lang="en-US" b="1" dirty="0"/>
              <a:t>Moustafa Saad Dawood</a:t>
            </a:r>
          </a:p>
          <a:p>
            <a:r>
              <a:rPr lang="en-US" sz="3000" dirty="0">
                <a:solidFill>
                  <a:srgbClr val="0070C0"/>
                </a:solidFill>
                <a:latin typeface="+mj-lt"/>
                <a:ea typeface="+mj-ea"/>
                <a:cs typeface="+mj-cs"/>
              </a:rPr>
              <a:t>OFDM 2nd part: </a:t>
            </a:r>
            <a:r>
              <a:rPr lang="en-US" b="1" dirty="0"/>
              <a:t>Mohamed Adel </a:t>
            </a:r>
            <a:r>
              <a:rPr lang="en-US" b="1" dirty="0" err="1"/>
              <a:t>Abdelrahem</a:t>
            </a:r>
            <a:endParaRPr lang="en-US" b="1" dirty="0"/>
          </a:p>
          <a:p>
            <a:r>
              <a:rPr lang="en-US" sz="3000" dirty="0">
                <a:solidFill>
                  <a:srgbClr val="0070C0"/>
                </a:solidFill>
                <a:latin typeface="+mj-lt"/>
                <a:ea typeface="+mj-ea"/>
                <a:cs typeface="+mj-cs"/>
              </a:rPr>
              <a:t>Chirp and TDM: </a:t>
            </a:r>
            <a:r>
              <a:rPr lang="en-US" b="1" dirty="0"/>
              <a:t>Ahmed Haitham Othman </a:t>
            </a:r>
            <a:r>
              <a:rPr lang="en-US" b="1" dirty="0" err="1"/>
              <a:t>Othman</a:t>
            </a:r>
            <a:endParaRPr lang="en-US" b="1" dirty="0"/>
          </a:p>
          <a:p>
            <a:r>
              <a:rPr lang="en-US" sz="3000" dirty="0">
                <a:solidFill>
                  <a:srgbClr val="0070C0"/>
                </a:solidFill>
                <a:latin typeface="+mj-lt"/>
                <a:ea typeface="+mj-ea"/>
                <a:cs typeface="+mj-cs"/>
              </a:rPr>
              <a:t>FDM and overlapping BW: </a:t>
            </a:r>
            <a:r>
              <a:rPr lang="en-US" b="1" dirty="0"/>
              <a:t>Youssef Mohamed Mamdouh</a:t>
            </a:r>
          </a:p>
          <a:p>
            <a:r>
              <a:rPr lang="en-US" sz="3000" dirty="0">
                <a:solidFill>
                  <a:srgbClr val="0070C0"/>
                </a:solidFill>
                <a:latin typeface="+mj-lt"/>
                <a:ea typeface="+mj-ea"/>
                <a:cs typeface="+mj-cs"/>
              </a:rPr>
              <a:t>FFT, IFFT  &amp; conclusion: </a:t>
            </a:r>
            <a:r>
              <a:rPr lang="en-US" b="1" dirty="0"/>
              <a:t>Mohamed Ahmed Mohamed Hussein</a:t>
            </a:r>
          </a:p>
          <a:p>
            <a:endParaRPr lang="en-US" b="1" dirty="0"/>
          </a:p>
          <a:p>
            <a:endParaRPr lang="en-US" dirty="0"/>
          </a:p>
        </p:txBody>
      </p:sp>
    </p:spTree>
    <p:extLst>
      <p:ext uri="{BB962C8B-B14F-4D97-AF65-F5344CB8AC3E}">
        <p14:creationId xmlns:p14="http://schemas.microsoft.com/office/powerpoint/2010/main" val="385318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891DF-B5B7-8367-AFB0-F788D77552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110449-D66A-1983-B2E2-207577E79129}"/>
              </a:ext>
            </a:extLst>
          </p:cNvPr>
          <p:cNvSpPr>
            <a:spLocks noGrp="1"/>
          </p:cNvSpPr>
          <p:nvPr>
            <p:ph type="title"/>
          </p:nvPr>
        </p:nvSpPr>
        <p:spPr>
          <a:xfrm>
            <a:off x="-1565" y="0"/>
            <a:ext cx="12193565" cy="1122363"/>
          </a:xfrm>
        </p:spPr>
        <p:txBody>
          <a:bodyPr/>
          <a:lstStyle/>
          <a:p>
            <a:r>
              <a:rPr lang="en-US" dirty="0">
                <a:solidFill>
                  <a:srgbClr val="0070C0"/>
                </a:solidFill>
              </a:rPr>
              <a:t>Main concepts “EVM in OFDM”</a:t>
            </a:r>
          </a:p>
        </p:txBody>
      </p:sp>
      <p:sp>
        <p:nvSpPr>
          <p:cNvPr id="4" name="Content Placeholder 3">
            <a:extLst>
              <a:ext uri="{FF2B5EF4-FFF2-40B4-BE49-F238E27FC236}">
                <a16:creationId xmlns:a16="http://schemas.microsoft.com/office/drawing/2014/main" id="{4688444F-6BB5-0633-8CF2-DA399679D001}"/>
              </a:ext>
            </a:extLst>
          </p:cNvPr>
          <p:cNvSpPr>
            <a:spLocks noGrp="1"/>
          </p:cNvSpPr>
          <p:nvPr>
            <p:ph idx="1"/>
          </p:nvPr>
        </p:nvSpPr>
        <p:spPr>
          <a:xfrm>
            <a:off x="-1565" y="1122363"/>
            <a:ext cx="12193565" cy="5735636"/>
          </a:xfrm>
        </p:spPr>
        <p:txBody>
          <a:bodyPr/>
          <a:lstStyle/>
          <a:p>
            <a:r>
              <a:rPr lang="en-US" dirty="0"/>
              <a:t>Error vector magnitude is the distance of the received wrong point in constellation diagram from the correct one.</a:t>
            </a:r>
          </a:p>
        </p:txBody>
      </p:sp>
      <p:pic>
        <p:nvPicPr>
          <p:cNvPr id="14" name="Picture 13">
            <a:extLst>
              <a:ext uri="{FF2B5EF4-FFF2-40B4-BE49-F238E27FC236}">
                <a16:creationId xmlns:a16="http://schemas.microsoft.com/office/drawing/2014/main" id="{4623C5CE-CD18-2B0E-F141-662A08C3A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429" y="2534264"/>
            <a:ext cx="10123520" cy="3287405"/>
          </a:xfrm>
          <a:prstGeom prst="rect">
            <a:avLst/>
          </a:prstGeom>
        </p:spPr>
      </p:pic>
    </p:spTree>
    <p:extLst>
      <p:ext uri="{BB962C8B-B14F-4D97-AF65-F5344CB8AC3E}">
        <p14:creationId xmlns:p14="http://schemas.microsoft.com/office/powerpoint/2010/main" val="43903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AF708-5338-90D4-BEF4-E25252943A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1A8CFF-E241-4D91-B64A-14A27219052D}"/>
              </a:ext>
            </a:extLst>
          </p:cNvPr>
          <p:cNvSpPr>
            <a:spLocks noGrp="1"/>
          </p:cNvSpPr>
          <p:nvPr>
            <p:ph type="title"/>
          </p:nvPr>
        </p:nvSpPr>
        <p:spPr>
          <a:xfrm>
            <a:off x="-1565" y="0"/>
            <a:ext cx="12193565" cy="1122363"/>
          </a:xfrm>
        </p:spPr>
        <p:txBody>
          <a:bodyPr/>
          <a:lstStyle/>
          <a:p>
            <a:r>
              <a:rPr lang="en-US" dirty="0">
                <a:solidFill>
                  <a:srgbClr val="0070C0"/>
                </a:solidFill>
              </a:rPr>
              <a:t>Main concepts “EVM in OFDM”</a:t>
            </a:r>
          </a:p>
        </p:txBody>
      </p:sp>
      <p:sp>
        <p:nvSpPr>
          <p:cNvPr id="4" name="Content Placeholder 3">
            <a:extLst>
              <a:ext uri="{FF2B5EF4-FFF2-40B4-BE49-F238E27FC236}">
                <a16:creationId xmlns:a16="http://schemas.microsoft.com/office/drawing/2014/main" id="{C3C244E9-B09B-0AA0-FF6F-926FF977F0D1}"/>
              </a:ext>
            </a:extLst>
          </p:cNvPr>
          <p:cNvSpPr>
            <a:spLocks noGrp="1"/>
          </p:cNvSpPr>
          <p:nvPr>
            <p:ph idx="1"/>
          </p:nvPr>
        </p:nvSpPr>
        <p:spPr>
          <a:xfrm>
            <a:off x="-1565" y="1122363"/>
            <a:ext cx="12193565" cy="5735636"/>
          </a:xfrm>
        </p:spPr>
        <p:txBody>
          <a:bodyPr/>
          <a:lstStyle/>
          <a:p>
            <a:r>
              <a:rPr lang="en-US" dirty="0"/>
              <a:t>Approximate equation from the simulation.</a:t>
            </a:r>
          </a:p>
        </p:txBody>
      </p:sp>
      <p:pic>
        <p:nvPicPr>
          <p:cNvPr id="10" name="Picture 9">
            <a:extLst>
              <a:ext uri="{FF2B5EF4-FFF2-40B4-BE49-F238E27FC236}">
                <a16:creationId xmlns:a16="http://schemas.microsoft.com/office/drawing/2014/main" id="{825F6C9A-52A2-44F5-01A6-361C438B5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373" y="3062748"/>
            <a:ext cx="4737955" cy="3697800"/>
          </a:xfrm>
          <a:prstGeom prst="rect">
            <a:avLst/>
          </a:prstGeom>
        </p:spPr>
      </p:pic>
      <p:pic>
        <p:nvPicPr>
          <p:cNvPr id="12" name="Picture 11">
            <a:extLst>
              <a:ext uri="{FF2B5EF4-FFF2-40B4-BE49-F238E27FC236}">
                <a16:creationId xmlns:a16="http://schemas.microsoft.com/office/drawing/2014/main" id="{4638DC9A-BF71-B4A2-BCEB-B89A5C783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0266" y="3060982"/>
            <a:ext cx="4737955" cy="3699566"/>
          </a:xfrm>
          <a:prstGeom prst="rect">
            <a:avLst/>
          </a:prstGeom>
        </p:spPr>
      </p:pic>
      <p:pic>
        <p:nvPicPr>
          <p:cNvPr id="5" name="Picture 4">
            <a:extLst>
              <a:ext uri="{FF2B5EF4-FFF2-40B4-BE49-F238E27FC236}">
                <a16:creationId xmlns:a16="http://schemas.microsoft.com/office/drawing/2014/main" id="{28674172-0B7D-87A3-84D9-23759F0F4F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125" y="1790031"/>
            <a:ext cx="4894203" cy="1175266"/>
          </a:xfrm>
          <a:prstGeom prst="rect">
            <a:avLst/>
          </a:prstGeom>
        </p:spPr>
      </p:pic>
    </p:spTree>
    <p:extLst>
      <p:ext uri="{BB962C8B-B14F-4D97-AF65-F5344CB8AC3E}">
        <p14:creationId xmlns:p14="http://schemas.microsoft.com/office/powerpoint/2010/main" val="893853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599AA-2345-B5BA-F175-5F1758A59E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D2BAF9-D763-10BB-2D58-B14B571E2F30}"/>
              </a:ext>
            </a:extLst>
          </p:cNvPr>
          <p:cNvSpPr>
            <a:spLocks noGrp="1"/>
          </p:cNvSpPr>
          <p:nvPr>
            <p:ph type="title"/>
          </p:nvPr>
        </p:nvSpPr>
        <p:spPr>
          <a:xfrm>
            <a:off x="-1565" y="0"/>
            <a:ext cx="12193565" cy="1122363"/>
          </a:xfrm>
        </p:spPr>
        <p:txBody>
          <a:bodyPr/>
          <a:lstStyle/>
          <a:p>
            <a:r>
              <a:rPr lang="en-US" dirty="0">
                <a:solidFill>
                  <a:srgbClr val="0070C0"/>
                </a:solidFill>
              </a:rPr>
              <a:t>Main concepts “BW, ACLR”</a:t>
            </a:r>
          </a:p>
        </p:txBody>
      </p:sp>
      <p:sp>
        <p:nvSpPr>
          <p:cNvPr id="4" name="Content Placeholder 3">
            <a:extLst>
              <a:ext uri="{FF2B5EF4-FFF2-40B4-BE49-F238E27FC236}">
                <a16:creationId xmlns:a16="http://schemas.microsoft.com/office/drawing/2014/main" id="{6DC04AFC-CD8B-FC5B-5FC3-08251B09D277}"/>
              </a:ext>
            </a:extLst>
          </p:cNvPr>
          <p:cNvSpPr>
            <a:spLocks noGrp="1"/>
          </p:cNvSpPr>
          <p:nvPr>
            <p:ph idx="1"/>
          </p:nvPr>
        </p:nvSpPr>
        <p:spPr>
          <a:xfrm>
            <a:off x="-1565" y="1122363"/>
            <a:ext cx="12193565" cy="5735636"/>
          </a:xfrm>
        </p:spPr>
        <p:txBody>
          <a:bodyPr/>
          <a:lstStyle/>
          <a:p>
            <a:r>
              <a:rPr lang="en-US" dirty="0"/>
              <a:t>BW: The OTA occupied bandwidth is the width of a frequency band such that, below the lower and above the upper frequency limits, the mean powers emitted are each equal to a specified percentage β/2  (0.5 %) of the total mean transmitted power.</a:t>
            </a:r>
          </a:p>
          <a:p>
            <a:r>
              <a:rPr lang="en-US" dirty="0"/>
              <a:t>ACLR : </a:t>
            </a:r>
            <a:r>
              <a:rPr lang="en-US" b="1" dirty="0"/>
              <a:t>Adjacent Channel Leakage Power Ratio </a:t>
            </a:r>
            <a:r>
              <a:rPr lang="en-US" dirty="0"/>
              <a:t>:It is the ratio of the filtered mean power (Power after applying a measurement filter (like: BPF) that isolates one channel) centered on the assigned channel frequency to the filtered mean power centered on an adjacent channel frequency.  </a:t>
            </a:r>
          </a:p>
        </p:txBody>
      </p:sp>
      <p:pic>
        <p:nvPicPr>
          <p:cNvPr id="5" name="Picture 4">
            <a:extLst>
              <a:ext uri="{FF2B5EF4-FFF2-40B4-BE49-F238E27FC236}">
                <a16:creationId xmlns:a16="http://schemas.microsoft.com/office/drawing/2014/main" id="{6426DCB8-75A8-61F9-9DD7-9F2317306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217" y="4435717"/>
            <a:ext cx="4870974" cy="2227928"/>
          </a:xfrm>
          <a:prstGeom prst="rect">
            <a:avLst/>
          </a:prstGeom>
        </p:spPr>
      </p:pic>
      <p:pic>
        <p:nvPicPr>
          <p:cNvPr id="6" name="Picture 5" descr="A diagram of a normal distribution&#10;&#10;AI-generated content may be incorrect.">
            <a:extLst>
              <a:ext uri="{FF2B5EF4-FFF2-40B4-BE49-F238E27FC236}">
                <a16:creationId xmlns:a16="http://schemas.microsoft.com/office/drawing/2014/main" id="{38A68EEE-6081-96C0-FE61-A101F68C4E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5809" y="4435717"/>
            <a:ext cx="3027229" cy="2337753"/>
          </a:xfrm>
          <a:prstGeom prst="rect">
            <a:avLst/>
          </a:prstGeom>
        </p:spPr>
      </p:pic>
    </p:spTree>
    <p:extLst>
      <p:ext uri="{BB962C8B-B14F-4D97-AF65-F5344CB8AC3E}">
        <p14:creationId xmlns:p14="http://schemas.microsoft.com/office/powerpoint/2010/main" val="990835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3D6FE-5F2F-F934-D064-EAE3033E28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906FED-BEC1-7C3F-A17A-CBF0839B138A}"/>
              </a:ext>
            </a:extLst>
          </p:cNvPr>
          <p:cNvSpPr>
            <a:spLocks noGrp="1"/>
          </p:cNvSpPr>
          <p:nvPr>
            <p:ph type="title"/>
          </p:nvPr>
        </p:nvSpPr>
        <p:spPr>
          <a:xfrm>
            <a:off x="-1565" y="0"/>
            <a:ext cx="12193565" cy="1122363"/>
          </a:xfrm>
        </p:spPr>
        <p:txBody>
          <a:bodyPr/>
          <a:lstStyle/>
          <a:p>
            <a:r>
              <a:rPr lang="en-US" dirty="0">
                <a:solidFill>
                  <a:srgbClr val="0070C0"/>
                </a:solidFill>
              </a:rPr>
              <a:t>Main concepts “OFDM”</a:t>
            </a:r>
          </a:p>
        </p:txBody>
      </p:sp>
      <p:sp>
        <p:nvSpPr>
          <p:cNvPr id="4" name="Content Placeholder 3">
            <a:extLst>
              <a:ext uri="{FF2B5EF4-FFF2-40B4-BE49-F238E27FC236}">
                <a16:creationId xmlns:a16="http://schemas.microsoft.com/office/drawing/2014/main" id="{10908BDC-6D35-D2C4-7CB2-D58F82ADBEF3}"/>
              </a:ext>
            </a:extLst>
          </p:cNvPr>
          <p:cNvSpPr>
            <a:spLocks noGrp="1"/>
          </p:cNvSpPr>
          <p:nvPr>
            <p:ph idx="1"/>
          </p:nvPr>
        </p:nvSpPr>
        <p:spPr>
          <a:xfrm>
            <a:off x="-1565" y="1122363"/>
            <a:ext cx="12193565" cy="5735636"/>
          </a:xfrm>
        </p:spPr>
        <p:txBody>
          <a:bodyPr/>
          <a:lstStyle/>
          <a:p>
            <a:r>
              <a:rPr lang="en-US" dirty="0" err="1"/>
              <a:t>Matlab</a:t>
            </a:r>
            <a:r>
              <a:rPr lang="en-US" dirty="0"/>
              <a:t> Simulation for OFDM in FR-2.</a:t>
            </a:r>
          </a:p>
          <a:p>
            <a:pPr>
              <a:buNone/>
            </a:pPr>
            <a:r>
              <a:rPr lang="en-US" sz="1600" b="0" i="0" dirty="0">
                <a:solidFill>
                  <a:srgbClr val="008013"/>
                </a:solidFill>
                <a:effectLst/>
                <a:latin typeface="Menlo"/>
              </a:rPr>
              <a:t>%% ---------------- Parameters ----------------</a:t>
            </a:r>
            <a:endParaRPr lang="en-US" sz="1600" b="0" i="0" dirty="0">
              <a:effectLst/>
              <a:latin typeface="Menlo"/>
            </a:endParaRPr>
          </a:p>
          <a:p>
            <a:pPr>
              <a:buNone/>
            </a:pPr>
            <a:r>
              <a:rPr lang="en-US" sz="1600" b="0" i="0" dirty="0">
                <a:effectLst/>
                <a:latin typeface="Menlo"/>
              </a:rPr>
              <a:t>NFFT = 4096;</a:t>
            </a:r>
          </a:p>
          <a:p>
            <a:pPr>
              <a:buNone/>
            </a:pPr>
            <a:r>
              <a:rPr lang="en-US" sz="1600" b="0" i="0" dirty="0">
                <a:effectLst/>
                <a:latin typeface="Menlo"/>
              </a:rPr>
              <a:t>SCS = 120e3; </a:t>
            </a:r>
            <a:r>
              <a:rPr lang="en-US" sz="1600" b="0" i="0" dirty="0">
                <a:solidFill>
                  <a:srgbClr val="008013"/>
                </a:solidFill>
                <a:effectLst/>
                <a:latin typeface="Menlo"/>
              </a:rPr>
              <a:t>% Subcarrier spacing [Hz]</a:t>
            </a:r>
            <a:endParaRPr lang="en-US" sz="1600" b="0" i="0" dirty="0">
              <a:effectLst/>
              <a:latin typeface="Menlo"/>
            </a:endParaRPr>
          </a:p>
          <a:p>
            <a:pPr>
              <a:buNone/>
            </a:pPr>
            <a:r>
              <a:rPr lang="en-US" sz="1600" b="0" i="0" dirty="0" err="1">
                <a:effectLst/>
                <a:latin typeface="Menlo"/>
              </a:rPr>
              <a:t>NumSCinRB</a:t>
            </a:r>
            <a:r>
              <a:rPr lang="en-US" sz="1600" b="0" i="0" dirty="0">
                <a:effectLst/>
                <a:latin typeface="Menlo"/>
              </a:rPr>
              <a:t> = 12;</a:t>
            </a:r>
          </a:p>
          <a:p>
            <a:pPr>
              <a:buNone/>
            </a:pPr>
            <a:r>
              <a:rPr lang="en-US" sz="1600" b="0" i="0" dirty="0" err="1">
                <a:effectLst/>
                <a:latin typeface="Menlo"/>
              </a:rPr>
              <a:t>NusedFFT</a:t>
            </a:r>
            <a:r>
              <a:rPr lang="en-US" sz="1600" b="0" i="0" dirty="0">
                <a:effectLst/>
                <a:latin typeface="Menlo"/>
              </a:rPr>
              <a:t> = 264 * </a:t>
            </a:r>
            <a:r>
              <a:rPr lang="en-US" sz="1600" b="0" i="0" dirty="0" err="1">
                <a:effectLst/>
                <a:latin typeface="Menlo"/>
              </a:rPr>
              <a:t>NumSCinRB</a:t>
            </a:r>
            <a:r>
              <a:rPr lang="en-US" sz="1600" b="0" i="0" dirty="0">
                <a:effectLst/>
                <a:latin typeface="Menlo"/>
              </a:rPr>
              <a:t>; </a:t>
            </a:r>
            <a:r>
              <a:rPr lang="en-US" sz="1600" b="0" i="0" dirty="0">
                <a:solidFill>
                  <a:srgbClr val="008013"/>
                </a:solidFill>
                <a:effectLst/>
                <a:latin typeface="Menlo"/>
              </a:rPr>
              <a:t>% active subcarriers</a:t>
            </a:r>
            <a:endParaRPr lang="en-US" sz="1600" b="0" i="0" dirty="0">
              <a:effectLst/>
              <a:latin typeface="Menlo"/>
            </a:endParaRPr>
          </a:p>
          <a:p>
            <a:pPr>
              <a:buNone/>
            </a:pPr>
            <a:r>
              <a:rPr lang="en-US" sz="1600" b="0" i="0" dirty="0" err="1">
                <a:effectLst/>
                <a:latin typeface="Menlo"/>
              </a:rPr>
              <a:t>NGuardSC</a:t>
            </a:r>
            <a:r>
              <a:rPr lang="en-US" sz="1600" b="0" i="0" dirty="0">
                <a:effectLst/>
                <a:latin typeface="Menlo"/>
              </a:rPr>
              <a:t> = NFFT - </a:t>
            </a:r>
            <a:r>
              <a:rPr lang="en-US" sz="1600" b="0" i="0" dirty="0" err="1">
                <a:effectLst/>
                <a:latin typeface="Menlo"/>
              </a:rPr>
              <a:t>NusedFFT</a:t>
            </a:r>
            <a:r>
              <a:rPr lang="en-US" sz="1600" b="0" i="0" dirty="0">
                <a:effectLst/>
                <a:latin typeface="Menlo"/>
              </a:rPr>
              <a:t>;</a:t>
            </a:r>
          </a:p>
          <a:p>
            <a:pPr>
              <a:buNone/>
            </a:pPr>
            <a:r>
              <a:rPr lang="en-US" sz="1600" b="0" i="0" dirty="0" err="1">
                <a:effectLst/>
                <a:latin typeface="Menlo"/>
              </a:rPr>
              <a:t>NSymbols_data</a:t>
            </a:r>
            <a:r>
              <a:rPr lang="en-US" sz="1600" b="0" i="0" dirty="0">
                <a:effectLst/>
                <a:latin typeface="Menlo"/>
              </a:rPr>
              <a:t> = 100; </a:t>
            </a:r>
            <a:r>
              <a:rPr lang="en-US" sz="1600" b="0" i="0" dirty="0">
                <a:solidFill>
                  <a:srgbClr val="008013"/>
                </a:solidFill>
                <a:effectLst/>
                <a:latin typeface="Menlo"/>
              </a:rPr>
              <a:t>% number of data symbols</a:t>
            </a:r>
          </a:p>
          <a:p>
            <a:pPr>
              <a:buNone/>
            </a:pPr>
            <a:r>
              <a:rPr lang="en-US" sz="1600" dirty="0">
                <a:solidFill>
                  <a:srgbClr val="008013"/>
                </a:solidFill>
                <a:latin typeface="Menlo"/>
              </a:rPr>
              <a:t>% number of identical preamble OFDM symbols (will average)</a:t>
            </a:r>
            <a:endParaRPr lang="en-US" sz="1600" b="0" i="0" dirty="0">
              <a:effectLst/>
              <a:latin typeface="Menlo"/>
            </a:endParaRPr>
          </a:p>
          <a:p>
            <a:pPr>
              <a:buNone/>
            </a:pPr>
            <a:r>
              <a:rPr lang="en-US" sz="1600" b="0" i="0" dirty="0" err="1">
                <a:effectLst/>
                <a:latin typeface="Menlo"/>
              </a:rPr>
              <a:t>numPreamble</a:t>
            </a:r>
            <a:r>
              <a:rPr lang="en-US" sz="1600" b="0" i="0" dirty="0">
                <a:effectLst/>
                <a:latin typeface="Menlo"/>
              </a:rPr>
              <a:t> = 3; </a:t>
            </a:r>
          </a:p>
          <a:p>
            <a:pPr>
              <a:buNone/>
            </a:pPr>
            <a:r>
              <a:rPr lang="en-US" sz="1600" dirty="0">
                <a:solidFill>
                  <a:srgbClr val="008013"/>
                </a:solidFill>
                <a:latin typeface="Menlo"/>
              </a:rPr>
              <a:t>% OFDM modulator </a:t>
            </a:r>
            <a:r>
              <a:rPr lang="en-US" sz="1600" dirty="0" err="1">
                <a:solidFill>
                  <a:srgbClr val="008013"/>
                </a:solidFill>
                <a:latin typeface="Menlo"/>
              </a:rPr>
              <a:t>NumSymbols</a:t>
            </a:r>
            <a:endParaRPr lang="en-US" sz="1600" b="0" i="0" dirty="0">
              <a:effectLst/>
              <a:latin typeface="Menlo"/>
            </a:endParaRPr>
          </a:p>
          <a:p>
            <a:pPr>
              <a:buNone/>
            </a:pPr>
            <a:r>
              <a:rPr lang="en-US" sz="1600" b="0" i="0" dirty="0" err="1">
                <a:effectLst/>
                <a:latin typeface="Menlo"/>
              </a:rPr>
              <a:t>totalSymbols</a:t>
            </a:r>
            <a:r>
              <a:rPr lang="en-US" sz="1600" b="0" i="0" dirty="0">
                <a:effectLst/>
                <a:latin typeface="Menlo"/>
              </a:rPr>
              <a:t> = </a:t>
            </a:r>
            <a:r>
              <a:rPr lang="en-US" sz="1600" b="0" i="0" dirty="0" err="1">
                <a:effectLst/>
                <a:latin typeface="Menlo"/>
              </a:rPr>
              <a:t>numPreamble</a:t>
            </a:r>
            <a:r>
              <a:rPr lang="en-US" sz="1600" b="0" i="0" dirty="0">
                <a:effectLst/>
                <a:latin typeface="Menlo"/>
              </a:rPr>
              <a:t> + </a:t>
            </a:r>
            <a:r>
              <a:rPr lang="en-US" sz="1600" b="0" i="0" dirty="0" err="1">
                <a:effectLst/>
                <a:latin typeface="Menlo"/>
              </a:rPr>
              <a:t>NSymbols_data</a:t>
            </a:r>
            <a:r>
              <a:rPr lang="en-US" sz="1600" b="0" i="0" dirty="0">
                <a:effectLst/>
                <a:latin typeface="Menlo"/>
              </a:rPr>
              <a:t>; </a:t>
            </a:r>
          </a:p>
          <a:p>
            <a:pPr>
              <a:buNone/>
            </a:pPr>
            <a:r>
              <a:rPr lang="en-US" sz="1600" b="0" i="0" dirty="0" err="1">
                <a:effectLst/>
                <a:latin typeface="Menlo"/>
              </a:rPr>
              <a:t>ModOrder</a:t>
            </a:r>
            <a:r>
              <a:rPr lang="en-US" sz="1600" b="0" i="0" dirty="0">
                <a:effectLst/>
                <a:latin typeface="Menlo"/>
              </a:rPr>
              <a:t> = 256; </a:t>
            </a:r>
            <a:r>
              <a:rPr lang="en-US" sz="1600" b="0" i="0" dirty="0">
                <a:solidFill>
                  <a:srgbClr val="008013"/>
                </a:solidFill>
                <a:effectLst/>
                <a:latin typeface="Menlo"/>
              </a:rPr>
              <a:t>% 256-QAM</a:t>
            </a:r>
            <a:endParaRPr lang="en-US" sz="1600" b="0" i="0" dirty="0">
              <a:effectLst/>
              <a:latin typeface="Menlo"/>
            </a:endParaRPr>
          </a:p>
          <a:p>
            <a:pPr marL="0" indent="0">
              <a:buNone/>
            </a:pPr>
            <a:endParaRPr lang="en-US" dirty="0"/>
          </a:p>
        </p:txBody>
      </p:sp>
      <p:pic>
        <p:nvPicPr>
          <p:cNvPr id="11" name="Picture 10">
            <a:extLst>
              <a:ext uri="{FF2B5EF4-FFF2-40B4-BE49-F238E27FC236}">
                <a16:creationId xmlns:a16="http://schemas.microsoft.com/office/drawing/2014/main" id="{76E66DA0-23B9-A30B-C279-6C230AA97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5729" y="1646734"/>
            <a:ext cx="6125497" cy="4824506"/>
          </a:xfrm>
          <a:prstGeom prst="rect">
            <a:avLst/>
          </a:prstGeom>
        </p:spPr>
      </p:pic>
    </p:spTree>
    <p:extLst>
      <p:ext uri="{BB962C8B-B14F-4D97-AF65-F5344CB8AC3E}">
        <p14:creationId xmlns:p14="http://schemas.microsoft.com/office/powerpoint/2010/main" val="1310445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EC142-97D6-354A-C235-3081739F4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2A9F14-52E2-9313-C0BE-D206CBCA2388}"/>
              </a:ext>
            </a:extLst>
          </p:cNvPr>
          <p:cNvSpPr>
            <a:spLocks noGrp="1"/>
          </p:cNvSpPr>
          <p:nvPr>
            <p:ph type="title"/>
          </p:nvPr>
        </p:nvSpPr>
        <p:spPr>
          <a:xfrm>
            <a:off x="-1565" y="0"/>
            <a:ext cx="12193565" cy="1122363"/>
          </a:xfrm>
        </p:spPr>
        <p:txBody>
          <a:bodyPr/>
          <a:lstStyle/>
          <a:p>
            <a:r>
              <a:rPr lang="en-US" dirty="0">
                <a:solidFill>
                  <a:srgbClr val="0070C0"/>
                </a:solidFill>
              </a:rPr>
              <a:t>Main concepts “5G frame structure”</a:t>
            </a:r>
          </a:p>
        </p:txBody>
      </p:sp>
      <p:sp>
        <p:nvSpPr>
          <p:cNvPr id="4" name="Content Placeholder 3">
            <a:extLst>
              <a:ext uri="{FF2B5EF4-FFF2-40B4-BE49-F238E27FC236}">
                <a16:creationId xmlns:a16="http://schemas.microsoft.com/office/drawing/2014/main" id="{6E6F6D74-7995-2BDB-A01A-3BF3CA6CAB8E}"/>
              </a:ext>
            </a:extLst>
          </p:cNvPr>
          <p:cNvSpPr>
            <a:spLocks noGrp="1"/>
          </p:cNvSpPr>
          <p:nvPr>
            <p:ph idx="1"/>
          </p:nvPr>
        </p:nvSpPr>
        <p:spPr>
          <a:xfrm>
            <a:off x="-1565" y="1122363"/>
            <a:ext cx="12193565" cy="5735636"/>
          </a:xfrm>
        </p:spPr>
        <p:txBody>
          <a:bodyPr/>
          <a:lstStyle/>
          <a:p>
            <a:pPr marL="0" indent="0">
              <a:buNone/>
            </a:pPr>
            <a:endParaRPr lang="en-US" dirty="0"/>
          </a:p>
        </p:txBody>
      </p:sp>
      <p:pic>
        <p:nvPicPr>
          <p:cNvPr id="6" name="Picture 5">
            <a:extLst>
              <a:ext uri="{FF2B5EF4-FFF2-40B4-BE49-F238E27FC236}">
                <a16:creationId xmlns:a16="http://schemas.microsoft.com/office/drawing/2014/main" id="{3E94017E-1AF2-0AD5-5EF4-88AE460CD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940" y="1533915"/>
            <a:ext cx="8584783" cy="4468069"/>
          </a:xfrm>
          <a:prstGeom prst="rect">
            <a:avLst/>
          </a:prstGeom>
        </p:spPr>
      </p:pic>
    </p:spTree>
    <p:extLst>
      <p:ext uri="{BB962C8B-B14F-4D97-AF65-F5344CB8AC3E}">
        <p14:creationId xmlns:p14="http://schemas.microsoft.com/office/powerpoint/2010/main" val="540356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934E8-E251-4D7E-6DA4-93B79D80DB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3763CF-5F04-4338-E9DD-51A98AC37B70}"/>
              </a:ext>
            </a:extLst>
          </p:cNvPr>
          <p:cNvSpPr>
            <a:spLocks noGrp="1"/>
          </p:cNvSpPr>
          <p:nvPr>
            <p:ph type="title"/>
          </p:nvPr>
        </p:nvSpPr>
        <p:spPr>
          <a:xfrm>
            <a:off x="-1565" y="0"/>
            <a:ext cx="12193565" cy="1122363"/>
          </a:xfrm>
        </p:spPr>
        <p:txBody>
          <a:bodyPr/>
          <a:lstStyle/>
          <a:p>
            <a:r>
              <a:rPr lang="en-US" dirty="0">
                <a:solidFill>
                  <a:srgbClr val="0070C0"/>
                </a:solidFill>
              </a:rPr>
              <a:t>Main concepts “JCAS”</a:t>
            </a:r>
          </a:p>
        </p:txBody>
      </p:sp>
      <p:sp>
        <p:nvSpPr>
          <p:cNvPr id="4" name="Content Placeholder 3">
            <a:extLst>
              <a:ext uri="{FF2B5EF4-FFF2-40B4-BE49-F238E27FC236}">
                <a16:creationId xmlns:a16="http://schemas.microsoft.com/office/drawing/2014/main" id="{BCBC57E3-190C-BB50-6AC5-F35440139A2E}"/>
              </a:ext>
            </a:extLst>
          </p:cNvPr>
          <p:cNvSpPr>
            <a:spLocks noGrp="1"/>
          </p:cNvSpPr>
          <p:nvPr>
            <p:ph idx="1"/>
          </p:nvPr>
        </p:nvSpPr>
        <p:spPr>
          <a:xfrm>
            <a:off x="-1565" y="1122363"/>
            <a:ext cx="12193565" cy="5735636"/>
          </a:xfrm>
        </p:spPr>
        <p:txBody>
          <a:bodyPr/>
          <a:lstStyle/>
          <a:p>
            <a:r>
              <a:rPr lang="en-US" dirty="0"/>
              <a:t>Joint communication and sensing</a:t>
            </a:r>
          </a:p>
          <a:p>
            <a:r>
              <a:rPr lang="en-US" dirty="0"/>
              <a:t>JCAS makes 6G systems act like a pair of </a:t>
            </a:r>
            <a:r>
              <a:rPr lang="en-US" b="1" dirty="0"/>
              <a:t>“eyes and mouth” in one device</a:t>
            </a:r>
            <a:r>
              <a:rPr lang="en-US" dirty="0"/>
              <a:t> —</a:t>
            </a:r>
            <a:br>
              <a:rPr lang="en-US" dirty="0"/>
            </a:br>
            <a:r>
              <a:rPr lang="en-US" dirty="0"/>
              <a:t>they can </a:t>
            </a:r>
            <a:r>
              <a:rPr lang="en-US" b="1" dirty="0"/>
              <a:t>talk and sense</a:t>
            </a:r>
            <a:r>
              <a:rPr lang="en-US" dirty="0"/>
              <a:t> at the same time, using the same signal.</a:t>
            </a:r>
            <a:br>
              <a:rPr lang="en-US" dirty="0"/>
            </a:br>
            <a:r>
              <a:rPr lang="en-US" dirty="0"/>
              <a:t>This leads to smarter, faster, and more efficient wireless networks capable of understanding and reacting to the physical world.</a:t>
            </a:r>
          </a:p>
          <a:p>
            <a:r>
              <a:rPr lang="en-US" dirty="0"/>
              <a:t>JCAS waveforms can be designed to </a:t>
            </a:r>
            <a:r>
              <a:rPr lang="en-US" b="1" dirty="0"/>
              <a:t>favor communication</a:t>
            </a:r>
            <a:r>
              <a:rPr lang="en-US" dirty="0"/>
              <a:t> (OFDM-based), </a:t>
            </a:r>
            <a:r>
              <a:rPr lang="en-US" b="1" dirty="0"/>
              <a:t>favor radar</a:t>
            </a:r>
            <a:r>
              <a:rPr lang="en-US" dirty="0"/>
              <a:t> (chirp-based), or </a:t>
            </a:r>
            <a:r>
              <a:rPr lang="en-US" b="1" dirty="0"/>
              <a:t>jointly optimize both</a:t>
            </a:r>
            <a:r>
              <a:rPr lang="en-US" dirty="0"/>
              <a:t> depending on the use case.</a:t>
            </a:r>
          </a:p>
          <a:p>
            <a:pPr marL="0" indent="0">
              <a:buNone/>
            </a:pPr>
            <a:r>
              <a:rPr lang="en-US" dirty="0"/>
              <a:t> </a:t>
            </a:r>
          </a:p>
          <a:p>
            <a:endParaRPr lang="en-US" dirty="0"/>
          </a:p>
        </p:txBody>
      </p:sp>
      <p:pic>
        <p:nvPicPr>
          <p:cNvPr id="5" name="Picture 4">
            <a:extLst>
              <a:ext uri="{FF2B5EF4-FFF2-40B4-BE49-F238E27FC236}">
                <a16:creationId xmlns:a16="http://schemas.microsoft.com/office/drawing/2014/main" id="{DE3AC6CF-868E-6FBE-A403-6ABA3DB3E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6628" y="4442251"/>
            <a:ext cx="4496190" cy="2415749"/>
          </a:xfrm>
          <a:prstGeom prst="rect">
            <a:avLst/>
          </a:prstGeom>
        </p:spPr>
      </p:pic>
    </p:spTree>
    <p:extLst>
      <p:ext uri="{BB962C8B-B14F-4D97-AF65-F5344CB8AC3E}">
        <p14:creationId xmlns:p14="http://schemas.microsoft.com/office/powerpoint/2010/main" val="834373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9C90860E-2726-6279-EBC2-FB716CE1DA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B7604A-543C-57C9-462C-AB472A0C4297}"/>
              </a:ext>
            </a:extLst>
          </p:cNvPr>
          <p:cNvSpPr>
            <a:spLocks noGrp="1"/>
          </p:cNvSpPr>
          <p:nvPr>
            <p:ph type="ctrTitle"/>
          </p:nvPr>
        </p:nvSpPr>
        <p:spPr>
          <a:xfrm>
            <a:off x="1524000" y="2317137"/>
            <a:ext cx="9144000" cy="1514013"/>
          </a:xfrm>
        </p:spPr>
        <p:txBody>
          <a:bodyPr>
            <a:normAutofit fontScale="90000"/>
          </a:bodyPr>
          <a:lstStyle/>
          <a:p>
            <a:pPr algn="l"/>
            <a:r>
              <a:rPr lang="en-US" dirty="0">
                <a:solidFill>
                  <a:srgbClr val="0070C0"/>
                </a:solidFill>
              </a:rPr>
              <a:t>Chirp and TDM:</a:t>
            </a:r>
            <a:br>
              <a:rPr lang="en-US" dirty="0">
                <a:solidFill>
                  <a:srgbClr val="0070C0"/>
                </a:solidFill>
              </a:rPr>
            </a:br>
            <a:r>
              <a:rPr lang="en-US" dirty="0">
                <a:solidFill>
                  <a:srgbClr val="0070C0"/>
                </a:solidFill>
              </a:rPr>
              <a:t>Ahmed Haitham Othman</a:t>
            </a:r>
            <a:endParaRPr lang="en-US" sz="4400" dirty="0">
              <a:solidFill>
                <a:srgbClr val="0070C0"/>
              </a:solidFill>
            </a:endParaRPr>
          </a:p>
        </p:txBody>
      </p:sp>
      <p:pic>
        <p:nvPicPr>
          <p:cNvPr id="7" name="Picture 6" descr="A blue and white logo&#10;&#10;AI-generated content may be incorrect.">
            <a:extLst>
              <a:ext uri="{FF2B5EF4-FFF2-40B4-BE49-F238E27FC236}">
                <a16:creationId xmlns:a16="http://schemas.microsoft.com/office/drawing/2014/main" id="{6715C89A-D24C-B340-E54B-F173179FD4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989" y="278107"/>
            <a:ext cx="1817494" cy="844256"/>
          </a:xfrm>
          <a:prstGeom prst="rect">
            <a:avLst/>
          </a:prstGeom>
        </p:spPr>
      </p:pic>
    </p:spTree>
    <p:extLst>
      <p:ext uri="{BB962C8B-B14F-4D97-AF65-F5344CB8AC3E}">
        <p14:creationId xmlns:p14="http://schemas.microsoft.com/office/powerpoint/2010/main" val="2724274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49331-B861-F5B0-E91B-1F6DB64A2C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7E342-E2AD-836C-9CF3-23D965880B3B}"/>
              </a:ext>
            </a:extLst>
          </p:cNvPr>
          <p:cNvSpPr>
            <a:spLocks noGrp="1"/>
          </p:cNvSpPr>
          <p:nvPr>
            <p:ph type="title"/>
          </p:nvPr>
        </p:nvSpPr>
        <p:spPr>
          <a:xfrm>
            <a:off x="-1565" y="0"/>
            <a:ext cx="12193565" cy="1122363"/>
          </a:xfrm>
        </p:spPr>
        <p:txBody>
          <a:bodyPr/>
          <a:lstStyle/>
          <a:p>
            <a:r>
              <a:rPr lang="en-US" dirty="0">
                <a:solidFill>
                  <a:srgbClr val="0070C0"/>
                </a:solidFill>
              </a:rPr>
              <a:t>Main concepts “Chirp signal”</a:t>
            </a:r>
          </a:p>
        </p:txBody>
      </p:sp>
      <p:pic>
        <p:nvPicPr>
          <p:cNvPr id="8" name="Content Placeholder 7">
            <a:extLst>
              <a:ext uri="{FF2B5EF4-FFF2-40B4-BE49-F238E27FC236}">
                <a16:creationId xmlns:a16="http://schemas.microsoft.com/office/drawing/2014/main" id="{BF81BD2E-2C55-E1E3-0CC4-EC1E196E7E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910" y="4050445"/>
            <a:ext cx="7596197" cy="2807555"/>
          </a:xfrm>
          <a:prstGeom prst="rect">
            <a:avLst/>
          </a:prstGeom>
        </p:spPr>
      </p:pic>
      <p:pic>
        <p:nvPicPr>
          <p:cNvPr id="15" name="Picture 14">
            <a:extLst>
              <a:ext uri="{FF2B5EF4-FFF2-40B4-BE49-F238E27FC236}">
                <a16:creationId xmlns:a16="http://schemas.microsoft.com/office/drawing/2014/main" id="{0EB330D9-F262-4E9B-E72F-E55D185B0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58" y="1451131"/>
            <a:ext cx="5545944" cy="636620"/>
          </a:xfrm>
          <a:prstGeom prst="rect">
            <a:avLst/>
          </a:prstGeom>
        </p:spPr>
      </p:pic>
      <p:pic>
        <p:nvPicPr>
          <p:cNvPr id="17" name="Picture 16">
            <a:extLst>
              <a:ext uri="{FF2B5EF4-FFF2-40B4-BE49-F238E27FC236}">
                <a16:creationId xmlns:a16="http://schemas.microsoft.com/office/drawing/2014/main" id="{0927549D-C73F-B520-3B70-0C8F9D12AB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609" y="2318844"/>
            <a:ext cx="2392887" cy="944962"/>
          </a:xfrm>
          <a:prstGeom prst="rect">
            <a:avLst/>
          </a:prstGeom>
        </p:spPr>
      </p:pic>
      <p:pic>
        <p:nvPicPr>
          <p:cNvPr id="19" name="Picture 18">
            <a:extLst>
              <a:ext uri="{FF2B5EF4-FFF2-40B4-BE49-F238E27FC236}">
                <a16:creationId xmlns:a16="http://schemas.microsoft.com/office/drawing/2014/main" id="{B6A191AE-12B9-639D-0BB1-25AE19BB6C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9502" y="1584550"/>
            <a:ext cx="6522498" cy="2465895"/>
          </a:xfrm>
          <a:prstGeom prst="rect">
            <a:avLst/>
          </a:prstGeom>
        </p:spPr>
      </p:pic>
    </p:spTree>
    <p:extLst>
      <p:ext uri="{BB962C8B-B14F-4D97-AF65-F5344CB8AC3E}">
        <p14:creationId xmlns:p14="http://schemas.microsoft.com/office/powerpoint/2010/main" val="2649882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A0510-D7A9-CEA5-FA8E-319BFA634F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9BA529-E2A5-27DF-7D26-F7975C86610A}"/>
              </a:ext>
            </a:extLst>
          </p:cNvPr>
          <p:cNvSpPr>
            <a:spLocks noGrp="1"/>
          </p:cNvSpPr>
          <p:nvPr>
            <p:ph type="title"/>
          </p:nvPr>
        </p:nvSpPr>
        <p:spPr>
          <a:xfrm>
            <a:off x="-1565" y="0"/>
            <a:ext cx="12193565" cy="1122363"/>
          </a:xfrm>
        </p:spPr>
        <p:txBody>
          <a:bodyPr/>
          <a:lstStyle/>
          <a:p>
            <a:r>
              <a:rPr lang="en-US" dirty="0">
                <a:solidFill>
                  <a:srgbClr val="0070C0"/>
                </a:solidFill>
              </a:rPr>
              <a:t>Main concepts “Chirp signal”</a:t>
            </a:r>
          </a:p>
        </p:txBody>
      </p:sp>
      <p:pic>
        <p:nvPicPr>
          <p:cNvPr id="7" name="Picture 6">
            <a:extLst>
              <a:ext uri="{FF2B5EF4-FFF2-40B4-BE49-F238E27FC236}">
                <a16:creationId xmlns:a16="http://schemas.microsoft.com/office/drawing/2014/main" id="{8A0FAA0C-0422-4557-2CE2-1DD8A2E04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181" y="1122363"/>
            <a:ext cx="8925368" cy="5241148"/>
          </a:xfrm>
          <a:prstGeom prst="rect">
            <a:avLst/>
          </a:prstGeom>
        </p:spPr>
      </p:pic>
    </p:spTree>
    <p:extLst>
      <p:ext uri="{BB962C8B-B14F-4D97-AF65-F5344CB8AC3E}">
        <p14:creationId xmlns:p14="http://schemas.microsoft.com/office/powerpoint/2010/main" val="1027790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2E72D-A952-ECFB-A9FD-578B02846E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407585-EC81-7A43-2172-AD4ECE454B02}"/>
              </a:ext>
            </a:extLst>
          </p:cNvPr>
          <p:cNvSpPr>
            <a:spLocks noGrp="1"/>
          </p:cNvSpPr>
          <p:nvPr>
            <p:ph type="title"/>
          </p:nvPr>
        </p:nvSpPr>
        <p:spPr>
          <a:xfrm>
            <a:off x="-1565" y="0"/>
            <a:ext cx="12193565" cy="1122363"/>
          </a:xfrm>
        </p:spPr>
        <p:txBody>
          <a:bodyPr/>
          <a:lstStyle/>
          <a:p>
            <a:r>
              <a:rPr lang="en-US" dirty="0">
                <a:solidFill>
                  <a:srgbClr val="0070C0"/>
                </a:solidFill>
              </a:rPr>
              <a:t>Main concepts “TDM”</a:t>
            </a:r>
          </a:p>
        </p:txBody>
      </p:sp>
      <p:sp>
        <p:nvSpPr>
          <p:cNvPr id="4" name="Content Placeholder 3">
            <a:extLst>
              <a:ext uri="{FF2B5EF4-FFF2-40B4-BE49-F238E27FC236}">
                <a16:creationId xmlns:a16="http://schemas.microsoft.com/office/drawing/2014/main" id="{4D9DD4C8-F100-73FF-5075-9806C8143A19}"/>
              </a:ext>
            </a:extLst>
          </p:cNvPr>
          <p:cNvSpPr>
            <a:spLocks noGrp="1"/>
          </p:cNvSpPr>
          <p:nvPr>
            <p:ph idx="1"/>
          </p:nvPr>
        </p:nvSpPr>
        <p:spPr>
          <a:xfrm>
            <a:off x="-1565" y="1122363"/>
            <a:ext cx="12193565" cy="5735636"/>
          </a:xfrm>
        </p:spPr>
        <p:txBody>
          <a:bodyPr/>
          <a:lstStyle/>
          <a:p>
            <a:r>
              <a:rPr lang="en-US" dirty="0"/>
              <a:t>OFDM + Chirp (different timeslots).</a:t>
            </a:r>
          </a:p>
          <a:p>
            <a:pPr marL="0" indent="0">
              <a:buNone/>
            </a:pPr>
            <a:endParaRPr lang="en-US" dirty="0"/>
          </a:p>
          <a:p>
            <a:endParaRPr lang="en-US" dirty="0"/>
          </a:p>
        </p:txBody>
      </p:sp>
      <p:pic>
        <p:nvPicPr>
          <p:cNvPr id="6" name="Picture 5">
            <a:extLst>
              <a:ext uri="{FF2B5EF4-FFF2-40B4-BE49-F238E27FC236}">
                <a16:creationId xmlns:a16="http://schemas.microsoft.com/office/drawing/2014/main" id="{CFD11259-49DB-967C-0A67-45401BADE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538" y="1567454"/>
            <a:ext cx="9726924" cy="5290546"/>
          </a:xfrm>
          <a:prstGeom prst="rect">
            <a:avLst/>
          </a:prstGeom>
        </p:spPr>
      </p:pic>
    </p:spTree>
    <p:extLst>
      <p:ext uri="{BB962C8B-B14F-4D97-AF65-F5344CB8AC3E}">
        <p14:creationId xmlns:p14="http://schemas.microsoft.com/office/powerpoint/2010/main" val="3523745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67FD562C-A2A8-E8F8-C5EB-792EBB822E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698055-94A8-A51E-77EA-37EB41C57189}"/>
              </a:ext>
            </a:extLst>
          </p:cNvPr>
          <p:cNvSpPr>
            <a:spLocks noGrp="1"/>
          </p:cNvSpPr>
          <p:nvPr>
            <p:ph type="ctrTitle"/>
          </p:nvPr>
        </p:nvSpPr>
        <p:spPr>
          <a:xfrm>
            <a:off x="1524000" y="2317137"/>
            <a:ext cx="9144000" cy="1514013"/>
          </a:xfrm>
        </p:spPr>
        <p:txBody>
          <a:bodyPr>
            <a:normAutofit fontScale="90000"/>
          </a:bodyPr>
          <a:lstStyle/>
          <a:p>
            <a:pPr algn="l"/>
            <a:r>
              <a:rPr lang="en-US" dirty="0">
                <a:solidFill>
                  <a:srgbClr val="0070C0"/>
                </a:solidFill>
              </a:rPr>
              <a:t>Intro:</a:t>
            </a:r>
            <a:br>
              <a:rPr lang="en-US" dirty="0">
                <a:solidFill>
                  <a:srgbClr val="0070C0"/>
                </a:solidFill>
              </a:rPr>
            </a:br>
            <a:r>
              <a:rPr lang="en-US" dirty="0">
                <a:solidFill>
                  <a:srgbClr val="0070C0"/>
                </a:solidFill>
              </a:rPr>
              <a:t>Abdelrahman Khaled Fouad</a:t>
            </a:r>
            <a:endParaRPr lang="en-US" sz="4400" dirty="0">
              <a:solidFill>
                <a:srgbClr val="0070C0"/>
              </a:solidFill>
            </a:endParaRPr>
          </a:p>
        </p:txBody>
      </p:sp>
      <p:pic>
        <p:nvPicPr>
          <p:cNvPr id="7" name="Picture 6" descr="A blue and white logo&#10;&#10;AI-generated content may be incorrect.">
            <a:extLst>
              <a:ext uri="{FF2B5EF4-FFF2-40B4-BE49-F238E27FC236}">
                <a16:creationId xmlns:a16="http://schemas.microsoft.com/office/drawing/2014/main" id="{D4D9F39D-2F10-EF6E-DE5E-3F3E78E609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989" y="278107"/>
            <a:ext cx="1817494" cy="844256"/>
          </a:xfrm>
          <a:prstGeom prst="rect">
            <a:avLst/>
          </a:prstGeom>
        </p:spPr>
      </p:pic>
    </p:spTree>
    <p:extLst>
      <p:ext uri="{BB962C8B-B14F-4D97-AF65-F5344CB8AC3E}">
        <p14:creationId xmlns:p14="http://schemas.microsoft.com/office/powerpoint/2010/main" val="880341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8A6C7-B590-2262-5B90-8201852620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1A5CDF-F3A5-E2A8-CC0E-7F4E03378645}"/>
              </a:ext>
            </a:extLst>
          </p:cNvPr>
          <p:cNvSpPr>
            <a:spLocks noGrp="1"/>
          </p:cNvSpPr>
          <p:nvPr>
            <p:ph type="title"/>
          </p:nvPr>
        </p:nvSpPr>
        <p:spPr>
          <a:xfrm>
            <a:off x="-1565" y="0"/>
            <a:ext cx="12193565" cy="1122363"/>
          </a:xfrm>
        </p:spPr>
        <p:txBody>
          <a:bodyPr/>
          <a:lstStyle/>
          <a:p>
            <a:r>
              <a:rPr lang="en-US" dirty="0">
                <a:solidFill>
                  <a:srgbClr val="0070C0"/>
                </a:solidFill>
              </a:rPr>
              <a:t>Main concepts “TDM”</a:t>
            </a:r>
          </a:p>
        </p:txBody>
      </p:sp>
      <p:pic>
        <p:nvPicPr>
          <p:cNvPr id="20" name="Content Placeholder 19">
            <a:extLst>
              <a:ext uri="{FF2B5EF4-FFF2-40B4-BE49-F238E27FC236}">
                <a16:creationId xmlns:a16="http://schemas.microsoft.com/office/drawing/2014/main" id="{062D3C90-7495-C024-B2A7-18D67EABA0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0443" y="976348"/>
            <a:ext cx="4457421" cy="2758403"/>
          </a:xfrm>
        </p:spPr>
      </p:pic>
      <p:pic>
        <p:nvPicPr>
          <p:cNvPr id="22" name="Picture 21">
            <a:extLst>
              <a:ext uri="{FF2B5EF4-FFF2-40B4-BE49-F238E27FC236}">
                <a16:creationId xmlns:a16="http://schemas.microsoft.com/office/drawing/2014/main" id="{0AD05DC8-2C0E-EC73-2844-1ADF89526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894" y="976348"/>
            <a:ext cx="4969259" cy="2758403"/>
          </a:xfrm>
          <a:prstGeom prst="rect">
            <a:avLst/>
          </a:prstGeom>
        </p:spPr>
      </p:pic>
      <p:pic>
        <p:nvPicPr>
          <p:cNvPr id="24" name="Picture 23">
            <a:extLst>
              <a:ext uri="{FF2B5EF4-FFF2-40B4-BE49-F238E27FC236}">
                <a16:creationId xmlns:a16="http://schemas.microsoft.com/office/drawing/2014/main" id="{234CE67D-FF11-D0A0-770E-72E850785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444" y="3633400"/>
            <a:ext cx="9243861" cy="3109229"/>
          </a:xfrm>
          <a:prstGeom prst="rect">
            <a:avLst/>
          </a:prstGeom>
        </p:spPr>
      </p:pic>
    </p:spTree>
    <p:extLst>
      <p:ext uri="{BB962C8B-B14F-4D97-AF65-F5344CB8AC3E}">
        <p14:creationId xmlns:p14="http://schemas.microsoft.com/office/powerpoint/2010/main" val="396847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C1BA47D0-883C-6FD6-F4E6-B6D1C36D50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23B340-4D87-9E37-E49B-F9F4A49C761E}"/>
              </a:ext>
            </a:extLst>
          </p:cNvPr>
          <p:cNvSpPr>
            <a:spLocks noGrp="1"/>
          </p:cNvSpPr>
          <p:nvPr>
            <p:ph type="ctrTitle"/>
          </p:nvPr>
        </p:nvSpPr>
        <p:spPr>
          <a:xfrm>
            <a:off x="1524000" y="2317137"/>
            <a:ext cx="9144000" cy="1514013"/>
          </a:xfrm>
        </p:spPr>
        <p:txBody>
          <a:bodyPr>
            <a:normAutofit fontScale="90000"/>
          </a:bodyPr>
          <a:lstStyle/>
          <a:p>
            <a:pPr algn="l"/>
            <a:r>
              <a:rPr lang="en-US" dirty="0">
                <a:solidFill>
                  <a:srgbClr val="0070C0"/>
                </a:solidFill>
              </a:rPr>
              <a:t>FDM and overlapping BW:</a:t>
            </a:r>
            <a:br>
              <a:rPr lang="en-US" dirty="0">
                <a:solidFill>
                  <a:srgbClr val="0070C0"/>
                </a:solidFill>
              </a:rPr>
            </a:br>
            <a:r>
              <a:rPr lang="en-US" dirty="0">
                <a:solidFill>
                  <a:srgbClr val="0070C0"/>
                </a:solidFill>
              </a:rPr>
              <a:t>Youssef Mohamed Mamdouh</a:t>
            </a:r>
            <a:endParaRPr lang="en-US" sz="4400" dirty="0">
              <a:solidFill>
                <a:srgbClr val="0070C0"/>
              </a:solidFill>
            </a:endParaRPr>
          </a:p>
        </p:txBody>
      </p:sp>
      <p:pic>
        <p:nvPicPr>
          <p:cNvPr id="7" name="Picture 6" descr="A blue and white logo&#10;&#10;AI-generated content may be incorrect.">
            <a:extLst>
              <a:ext uri="{FF2B5EF4-FFF2-40B4-BE49-F238E27FC236}">
                <a16:creationId xmlns:a16="http://schemas.microsoft.com/office/drawing/2014/main" id="{BCDB2101-35DC-77DD-5177-BEDD1D54A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989" y="278107"/>
            <a:ext cx="1817494" cy="844256"/>
          </a:xfrm>
          <a:prstGeom prst="rect">
            <a:avLst/>
          </a:prstGeom>
        </p:spPr>
      </p:pic>
    </p:spTree>
    <p:extLst>
      <p:ext uri="{BB962C8B-B14F-4D97-AF65-F5344CB8AC3E}">
        <p14:creationId xmlns:p14="http://schemas.microsoft.com/office/powerpoint/2010/main" val="3743479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0DF45-0E3A-48F4-E65A-0054734561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E8B6C9-2698-C856-4D05-E5280405BEA6}"/>
              </a:ext>
            </a:extLst>
          </p:cNvPr>
          <p:cNvSpPr>
            <a:spLocks noGrp="1"/>
          </p:cNvSpPr>
          <p:nvPr>
            <p:ph type="title"/>
          </p:nvPr>
        </p:nvSpPr>
        <p:spPr>
          <a:xfrm>
            <a:off x="-1565" y="0"/>
            <a:ext cx="12193565" cy="1122363"/>
          </a:xfrm>
        </p:spPr>
        <p:txBody>
          <a:bodyPr/>
          <a:lstStyle/>
          <a:p>
            <a:r>
              <a:rPr lang="en-US" dirty="0">
                <a:solidFill>
                  <a:srgbClr val="0070C0"/>
                </a:solidFill>
              </a:rPr>
              <a:t>Main concepts “FDM”</a:t>
            </a:r>
          </a:p>
        </p:txBody>
      </p:sp>
      <p:sp>
        <p:nvSpPr>
          <p:cNvPr id="4" name="Content Placeholder 3">
            <a:extLst>
              <a:ext uri="{FF2B5EF4-FFF2-40B4-BE49-F238E27FC236}">
                <a16:creationId xmlns:a16="http://schemas.microsoft.com/office/drawing/2014/main" id="{E8E5C0EE-7568-671A-9C38-DD6B9E708262}"/>
              </a:ext>
            </a:extLst>
          </p:cNvPr>
          <p:cNvSpPr>
            <a:spLocks noGrp="1"/>
          </p:cNvSpPr>
          <p:nvPr>
            <p:ph idx="1"/>
          </p:nvPr>
        </p:nvSpPr>
        <p:spPr>
          <a:xfrm>
            <a:off x="-1565" y="1122363"/>
            <a:ext cx="12193565" cy="5735636"/>
          </a:xfrm>
        </p:spPr>
        <p:txBody>
          <a:bodyPr>
            <a:normAutofit/>
          </a:bodyPr>
          <a:lstStyle/>
          <a:p>
            <a:r>
              <a:rPr lang="en-US" sz="2400" dirty="0"/>
              <a:t>Sending OFDM communication signals and an LFM radar chirp simultaneously in the same time slot </a:t>
            </a:r>
          </a:p>
          <a:p>
            <a:r>
              <a:rPr lang="en-US" sz="2400" dirty="0"/>
              <a:t>OFDM BW = 380 MHZ , Chirp BW = 80 MHZ</a:t>
            </a:r>
          </a:p>
          <a:p>
            <a:r>
              <a:rPr lang="en-US" sz="2400" dirty="0" err="1"/>
              <a:t>Guardband</a:t>
            </a:r>
            <a:r>
              <a:rPr lang="en-US" sz="2400" dirty="0"/>
              <a:t> = 20 MHZ</a:t>
            </a:r>
          </a:p>
          <a:p>
            <a:r>
              <a:rPr lang="en-US" sz="2400" dirty="0"/>
              <a:t>If small GB : EVM increases due to leakage of </a:t>
            </a:r>
          </a:p>
          <a:p>
            <a:pPr marL="0" indent="0">
              <a:buNone/>
            </a:pPr>
            <a:r>
              <a:rPr lang="en-US" sz="2400" dirty="0"/>
              <a:t>    power from Chirp to OFDM</a:t>
            </a:r>
          </a:p>
          <a:p>
            <a:r>
              <a:rPr lang="en-US" sz="2400" dirty="0"/>
              <a:t>If GB increases : EVM decreases and ranging is not</a:t>
            </a:r>
          </a:p>
          <a:p>
            <a:pPr marL="0" indent="0">
              <a:buNone/>
            </a:pPr>
            <a:r>
              <a:rPr lang="en-US" sz="2400" dirty="0"/>
              <a:t>    affected in either case</a:t>
            </a:r>
          </a:p>
          <a:p>
            <a:r>
              <a:rPr lang="en-US" sz="2400" dirty="0"/>
              <a:t>SO, EVM is sensitive to guard band size and Radar sensing is robust in both cases </a:t>
            </a:r>
          </a:p>
          <a:p>
            <a:r>
              <a:rPr lang="en-US" sz="2400" dirty="0"/>
              <a:t>Sensing is affected by channel effects. If there’s AWGN, sensing error is relatively acceptable and if there’s doppler effect, Sensing is affected significantly </a:t>
            </a:r>
          </a:p>
        </p:txBody>
      </p:sp>
      <p:pic>
        <p:nvPicPr>
          <p:cNvPr id="7" name="Picture 6">
            <a:extLst>
              <a:ext uri="{FF2B5EF4-FFF2-40B4-BE49-F238E27FC236}">
                <a16:creationId xmlns:a16="http://schemas.microsoft.com/office/drawing/2014/main" id="{3A6848A0-474C-A22C-427D-E82CB3C01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9943" y="1520687"/>
            <a:ext cx="5112910" cy="2757831"/>
          </a:xfrm>
          <a:prstGeom prst="rect">
            <a:avLst/>
          </a:prstGeom>
        </p:spPr>
      </p:pic>
    </p:spTree>
    <p:extLst>
      <p:ext uri="{BB962C8B-B14F-4D97-AF65-F5344CB8AC3E}">
        <p14:creationId xmlns:p14="http://schemas.microsoft.com/office/powerpoint/2010/main" val="4228899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FA812-8ECB-24D6-54CE-4578D3EC9B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78980D-D24C-0B79-A253-8A98D06EE346}"/>
              </a:ext>
            </a:extLst>
          </p:cNvPr>
          <p:cNvSpPr>
            <a:spLocks noGrp="1"/>
          </p:cNvSpPr>
          <p:nvPr>
            <p:ph type="title"/>
          </p:nvPr>
        </p:nvSpPr>
        <p:spPr>
          <a:xfrm>
            <a:off x="-1565" y="0"/>
            <a:ext cx="12193565" cy="1122363"/>
          </a:xfrm>
        </p:spPr>
        <p:txBody>
          <a:bodyPr/>
          <a:lstStyle/>
          <a:p>
            <a:r>
              <a:rPr lang="en-US" dirty="0">
                <a:solidFill>
                  <a:srgbClr val="0070C0"/>
                </a:solidFill>
              </a:rPr>
              <a:t>Main concepts “FDM”</a:t>
            </a:r>
          </a:p>
        </p:txBody>
      </p:sp>
      <p:sp>
        <p:nvSpPr>
          <p:cNvPr id="4" name="Content Placeholder 3">
            <a:extLst>
              <a:ext uri="{FF2B5EF4-FFF2-40B4-BE49-F238E27FC236}">
                <a16:creationId xmlns:a16="http://schemas.microsoft.com/office/drawing/2014/main" id="{F0DFC35A-D930-1D7C-8A0E-BE56AB4542E3}"/>
              </a:ext>
            </a:extLst>
          </p:cNvPr>
          <p:cNvSpPr>
            <a:spLocks noGrp="1"/>
          </p:cNvSpPr>
          <p:nvPr>
            <p:ph idx="1"/>
          </p:nvPr>
        </p:nvSpPr>
        <p:spPr>
          <a:xfrm>
            <a:off x="-1565" y="1122363"/>
            <a:ext cx="12193565" cy="5735636"/>
          </a:xfrm>
        </p:spPr>
        <p:txBody>
          <a:bodyPr>
            <a:normAutofit/>
          </a:bodyPr>
          <a:lstStyle/>
          <a:p>
            <a:r>
              <a:rPr lang="en-US" sz="2400" dirty="0"/>
              <a:t>By increasing SNR, EVM decreases as noise power is relatively low with respect to signal power </a:t>
            </a:r>
          </a:p>
        </p:txBody>
      </p:sp>
      <p:pic>
        <p:nvPicPr>
          <p:cNvPr id="10" name="Picture 9">
            <a:extLst>
              <a:ext uri="{FF2B5EF4-FFF2-40B4-BE49-F238E27FC236}">
                <a16:creationId xmlns:a16="http://schemas.microsoft.com/office/drawing/2014/main" id="{EA0476AC-CAAF-6D43-B32F-CDF3D380D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850" y="2156790"/>
            <a:ext cx="5405679" cy="3943889"/>
          </a:xfrm>
          <a:prstGeom prst="rect">
            <a:avLst/>
          </a:prstGeom>
        </p:spPr>
      </p:pic>
      <p:pic>
        <p:nvPicPr>
          <p:cNvPr id="5" name="Picture 4">
            <a:extLst>
              <a:ext uri="{FF2B5EF4-FFF2-40B4-BE49-F238E27FC236}">
                <a16:creationId xmlns:a16="http://schemas.microsoft.com/office/drawing/2014/main" id="{82210A42-6B4E-B8EF-4CC9-F2A9C3E84180}"/>
              </a:ext>
            </a:extLst>
          </p:cNvPr>
          <p:cNvPicPr>
            <a:picLocks noChangeAspect="1"/>
          </p:cNvPicPr>
          <p:nvPr/>
        </p:nvPicPr>
        <p:blipFill>
          <a:blip r:embed="rId3"/>
          <a:stretch>
            <a:fillRect/>
          </a:stretch>
        </p:blipFill>
        <p:spPr>
          <a:xfrm>
            <a:off x="6678151" y="2156790"/>
            <a:ext cx="4801544" cy="3890735"/>
          </a:xfrm>
          <a:prstGeom prst="rect">
            <a:avLst/>
          </a:prstGeom>
        </p:spPr>
      </p:pic>
    </p:spTree>
    <p:extLst>
      <p:ext uri="{BB962C8B-B14F-4D97-AF65-F5344CB8AC3E}">
        <p14:creationId xmlns:p14="http://schemas.microsoft.com/office/powerpoint/2010/main" val="2647224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6F978-DB0C-3FFD-E259-71C0348B1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CB11C4-E201-566E-FCF9-35F3EA71CDC5}"/>
              </a:ext>
            </a:extLst>
          </p:cNvPr>
          <p:cNvSpPr>
            <a:spLocks noGrp="1"/>
          </p:cNvSpPr>
          <p:nvPr>
            <p:ph type="title"/>
          </p:nvPr>
        </p:nvSpPr>
        <p:spPr>
          <a:xfrm>
            <a:off x="-1565" y="0"/>
            <a:ext cx="12193565" cy="1122363"/>
          </a:xfrm>
        </p:spPr>
        <p:txBody>
          <a:bodyPr/>
          <a:lstStyle/>
          <a:p>
            <a:r>
              <a:rPr lang="en-US" dirty="0">
                <a:solidFill>
                  <a:srgbClr val="0070C0"/>
                </a:solidFill>
              </a:rPr>
              <a:t>Main concepts “overlapping bandwidth”</a:t>
            </a:r>
          </a:p>
        </p:txBody>
      </p:sp>
      <p:sp>
        <p:nvSpPr>
          <p:cNvPr id="4" name="Content Placeholder 3">
            <a:extLst>
              <a:ext uri="{FF2B5EF4-FFF2-40B4-BE49-F238E27FC236}">
                <a16:creationId xmlns:a16="http://schemas.microsoft.com/office/drawing/2014/main" id="{4F58E069-7CCD-687B-4F42-4AC0EA99C978}"/>
              </a:ext>
            </a:extLst>
          </p:cNvPr>
          <p:cNvSpPr>
            <a:spLocks noGrp="1"/>
          </p:cNvSpPr>
          <p:nvPr>
            <p:ph idx="1"/>
          </p:nvPr>
        </p:nvSpPr>
        <p:spPr>
          <a:xfrm>
            <a:off x="-1565" y="1122363"/>
            <a:ext cx="12193565" cy="5735636"/>
          </a:xfrm>
        </p:spPr>
        <p:txBody>
          <a:bodyPr>
            <a:normAutofit/>
          </a:bodyPr>
          <a:lstStyle/>
          <a:p>
            <a:r>
              <a:rPr lang="en-US" sz="2400" dirty="0"/>
              <a:t>The matched filter receives the LFM signal after a time delay and performs correlation between the received LFM and originally transmitted LFM signals </a:t>
            </a:r>
          </a:p>
          <a:p>
            <a:r>
              <a:rPr lang="en-US" sz="2400" dirty="0"/>
              <a:t>The maximum peak out of correlation represents the right LFM signal after certain time delay which represents the round trip time then distance is calculated by the relation: d = (round trip time * c) / 2 </a:t>
            </a:r>
          </a:p>
        </p:txBody>
      </p:sp>
      <p:pic>
        <p:nvPicPr>
          <p:cNvPr id="11" name="Picture 10">
            <a:extLst>
              <a:ext uri="{FF2B5EF4-FFF2-40B4-BE49-F238E27FC236}">
                <a16:creationId xmlns:a16="http://schemas.microsoft.com/office/drawing/2014/main" id="{413391FC-D566-9BAF-671A-B24914AD9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1" y="3776870"/>
            <a:ext cx="5878440" cy="3118394"/>
          </a:xfrm>
          <a:prstGeom prst="rect">
            <a:avLst/>
          </a:prstGeom>
        </p:spPr>
      </p:pic>
      <p:pic>
        <p:nvPicPr>
          <p:cNvPr id="5" name="Picture 4">
            <a:extLst>
              <a:ext uri="{FF2B5EF4-FFF2-40B4-BE49-F238E27FC236}">
                <a16:creationId xmlns:a16="http://schemas.microsoft.com/office/drawing/2014/main" id="{1F85DE23-E7C3-9823-808C-6259A425B608}"/>
              </a:ext>
            </a:extLst>
          </p:cNvPr>
          <p:cNvPicPr>
            <a:picLocks noChangeAspect="1"/>
          </p:cNvPicPr>
          <p:nvPr/>
        </p:nvPicPr>
        <p:blipFill>
          <a:blip r:embed="rId3"/>
          <a:stretch>
            <a:fillRect/>
          </a:stretch>
        </p:blipFill>
        <p:spPr>
          <a:xfrm>
            <a:off x="6259518" y="3776871"/>
            <a:ext cx="5932482" cy="3081130"/>
          </a:xfrm>
          <a:prstGeom prst="rect">
            <a:avLst/>
          </a:prstGeom>
        </p:spPr>
      </p:pic>
    </p:spTree>
    <p:extLst>
      <p:ext uri="{BB962C8B-B14F-4D97-AF65-F5344CB8AC3E}">
        <p14:creationId xmlns:p14="http://schemas.microsoft.com/office/powerpoint/2010/main" val="320660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AC0B9-B3F1-DD85-B203-06ABF35BB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624BBF-D0D2-402C-749C-7CD47B81FBD2}"/>
              </a:ext>
            </a:extLst>
          </p:cNvPr>
          <p:cNvSpPr>
            <a:spLocks noGrp="1"/>
          </p:cNvSpPr>
          <p:nvPr>
            <p:ph type="title"/>
          </p:nvPr>
        </p:nvSpPr>
        <p:spPr>
          <a:xfrm>
            <a:off x="-1565" y="0"/>
            <a:ext cx="12193565" cy="1122363"/>
          </a:xfrm>
        </p:spPr>
        <p:txBody>
          <a:bodyPr/>
          <a:lstStyle/>
          <a:p>
            <a:r>
              <a:rPr lang="en-US" dirty="0">
                <a:solidFill>
                  <a:srgbClr val="0070C0"/>
                </a:solidFill>
              </a:rPr>
              <a:t>Main concepts “overlapping bandwidth”</a:t>
            </a:r>
          </a:p>
        </p:txBody>
      </p:sp>
      <p:sp>
        <p:nvSpPr>
          <p:cNvPr id="4" name="Content Placeholder 3">
            <a:extLst>
              <a:ext uri="{FF2B5EF4-FFF2-40B4-BE49-F238E27FC236}">
                <a16:creationId xmlns:a16="http://schemas.microsoft.com/office/drawing/2014/main" id="{A9FD2494-EAE9-F2BF-C01B-03038074AC6D}"/>
              </a:ext>
            </a:extLst>
          </p:cNvPr>
          <p:cNvSpPr>
            <a:spLocks noGrp="1"/>
          </p:cNvSpPr>
          <p:nvPr>
            <p:ph idx="1"/>
          </p:nvPr>
        </p:nvSpPr>
        <p:spPr>
          <a:xfrm>
            <a:off x="-1565" y="1122363"/>
            <a:ext cx="12193565" cy="5735636"/>
          </a:xfrm>
        </p:spPr>
        <p:txBody>
          <a:bodyPr>
            <a:normAutofit/>
          </a:bodyPr>
          <a:lstStyle/>
          <a:p>
            <a:r>
              <a:rPr lang="en-US" sz="2400" dirty="0"/>
              <a:t>if the LFM power is near or higher than the OFDM signal power it will make significant interference with the OFDM symbols at the receiver so, the receiver can’t distinguish them from each other and EVM gets worse </a:t>
            </a:r>
          </a:p>
          <a:p>
            <a:r>
              <a:rPr lang="en-US" sz="2400" dirty="0"/>
              <a:t>Distance is affected by number of multipath components that face the LFM signal during its propagation through the channel as the transmitter receive replicas of LFM with variable delays and peaks, so it searches for maximum peak that gives the least error in distance calculation</a:t>
            </a:r>
          </a:p>
        </p:txBody>
      </p:sp>
      <p:pic>
        <p:nvPicPr>
          <p:cNvPr id="9" name="Picture 8">
            <a:extLst>
              <a:ext uri="{FF2B5EF4-FFF2-40B4-BE49-F238E27FC236}">
                <a16:creationId xmlns:a16="http://schemas.microsoft.com/office/drawing/2014/main" id="{3D471243-F571-240A-2B08-CBE5A6060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 y="4412975"/>
            <a:ext cx="5825895" cy="2456170"/>
          </a:xfrm>
          <a:prstGeom prst="rect">
            <a:avLst/>
          </a:prstGeom>
        </p:spPr>
      </p:pic>
      <p:pic>
        <p:nvPicPr>
          <p:cNvPr id="5" name="Picture 4">
            <a:extLst>
              <a:ext uri="{FF2B5EF4-FFF2-40B4-BE49-F238E27FC236}">
                <a16:creationId xmlns:a16="http://schemas.microsoft.com/office/drawing/2014/main" id="{DB828085-B99B-059B-CF95-20A3DB669169}"/>
              </a:ext>
            </a:extLst>
          </p:cNvPr>
          <p:cNvPicPr>
            <a:picLocks noChangeAspect="1"/>
          </p:cNvPicPr>
          <p:nvPr/>
        </p:nvPicPr>
        <p:blipFill>
          <a:blip r:embed="rId3"/>
          <a:stretch>
            <a:fillRect/>
          </a:stretch>
        </p:blipFill>
        <p:spPr>
          <a:xfrm>
            <a:off x="5824330" y="4412975"/>
            <a:ext cx="6367670" cy="2456170"/>
          </a:xfrm>
          <a:prstGeom prst="rect">
            <a:avLst/>
          </a:prstGeom>
        </p:spPr>
      </p:pic>
    </p:spTree>
    <p:extLst>
      <p:ext uri="{BB962C8B-B14F-4D97-AF65-F5344CB8AC3E}">
        <p14:creationId xmlns:p14="http://schemas.microsoft.com/office/powerpoint/2010/main" val="3655037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C78160C7-E042-D74F-1121-79269D2407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804C44-C15D-3EA1-D987-760D2B1D90FB}"/>
              </a:ext>
            </a:extLst>
          </p:cNvPr>
          <p:cNvSpPr>
            <a:spLocks noGrp="1"/>
          </p:cNvSpPr>
          <p:nvPr>
            <p:ph type="ctrTitle"/>
          </p:nvPr>
        </p:nvSpPr>
        <p:spPr>
          <a:xfrm>
            <a:off x="1524000" y="2317137"/>
            <a:ext cx="9144000" cy="1514013"/>
          </a:xfrm>
        </p:spPr>
        <p:txBody>
          <a:bodyPr>
            <a:normAutofit fontScale="90000"/>
          </a:bodyPr>
          <a:lstStyle/>
          <a:p>
            <a:pPr algn="l"/>
            <a:r>
              <a:rPr lang="en-US" dirty="0">
                <a:solidFill>
                  <a:srgbClr val="0070C0"/>
                </a:solidFill>
              </a:rPr>
              <a:t>FFT, IFFT &amp; conclusion:</a:t>
            </a:r>
            <a:br>
              <a:rPr lang="en-US" dirty="0">
                <a:solidFill>
                  <a:srgbClr val="0070C0"/>
                </a:solidFill>
              </a:rPr>
            </a:br>
            <a:r>
              <a:rPr lang="en-US" dirty="0">
                <a:solidFill>
                  <a:srgbClr val="0070C0"/>
                </a:solidFill>
              </a:rPr>
              <a:t>Mohamed Ahmed Hussein</a:t>
            </a:r>
            <a:endParaRPr lang="en-US" sz="4400" dirty="0">
              <a:solidFill>
                <a:srgbClr val="0070C0"/>
              </a:solidFill>
            </a:endParaRPr>
          </a:p>
        </p:txBody>
      </p:sp>
      <p:pic>
        <p:nvPicPr>
          <p:cNvPr id="7" name="Picture 6" descr="A blue and white logo&#10;&#10;AI-generated content may be incorrect.">
            <a:extLst>
              <a:ext uri="{FF2B5EF4-FFF2-40B4-BE49-F238E27FC236}">
                <a16:creationId xmlns:a16="http://schemas.microsoft.com/office/drawing/2014/main" id="{0194F38F-FDB4-2C47-4261-43A6B67FF1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989" y="278107"/>
            <a:ext cx="1817494" cy="844256"/>
          </a:xfrm>
          <a:prstGeom prst="rect">
            <a:avLst/>
          </a:prstGeom>
        </p:spPr>
      </p:pic>
    </p:spTree>
    <p:extLst>
      <p:ext uri="{BB962C8B-B14F-4D97-AF65-F5344CB8AC3E}">
        <p14:creationId xmlns:p14="http://schemas.microsoft.com/office/powerpoint/2010/main" val="1283225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BD0FC-1BD6-5FCF-656C-16F237AFE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EAB9B5-9922-A006-8279-13D7D1B2989C}"/>
              </a:ext>
            </a:extLst>
          </p:cNvPr>
          <p:cNvSpPr>
            <a:spLocks noGrp="1"/>
          </p:cNvSpPr>
          <p:nvPr>
            <p:ph type="title"/>
          </p:nvPr>
        </p:nvSpPr>
        <p:spPr>
          <a:xfrm>
            <a:off x="-1565" y="0"/>
            <a:ext cx="12193565" cy="1122363"/>
          </a:xfrm>
        </p:spPr>
        <p:txBody>
          <a:bodyPr/>
          <a:lstStyle/>
          <a:p>
            <a:r>
              <a:rPr lang="en-US" dirty="0">
                <a:solidFill>
                  <a:srgbClr val="0070C0"/>
                </a:solidFill>
              </a:rPr>
              <a:t>Main concepts “FFT,IFFT”</a:t>
            </a:r>
          </a:p>
        </p:txBody>
      </p:sp>
      <p:pic>
        <p:nvPicPr>
          <p:cNvPr id="9" name="Content Placeholder 8">
            <a:extLst>
              <a:ext uri="{FF2B5EF4-FFF2-40B4-BE49-F238E27FC236}">
                <a16:creationId xmlns:a16="http://schemas.microsoft.com/office/drawing/2014/main" id="{455A3CDE-837D-367B-37E0-9087CC5A47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9869" y="1781396"/>
            <a:ext cx="8832262" cy="4431904"/>
          </a:xfrm>
        </p:spPr>
      </p:pic>
      <p:sp>
        <p:nvSpPr>
          <p:cNvPr id="3" name="TextBox 2">
            <a:extLst>
              <a:ext uri="{FF2B5EF4-FFF2-40B4-BE49-F238E27FC236}">
                <a16:creationId xmlns:a16="http://schemas.microsoft.com/office/drawing/2014/main" id="{FD18CD4A-773C-A3A5-93DA-F7F5E74295E3}"/>
              </a:ext>
            </a:extLst>
          </p:cNvPr>
          <p:cNvSpPr txBox="1"/>
          <p:nvPr/>
        </p:nvSpPr>
        <p:spPr>
          <a:xfrm>
            <a:off x="-1565" y="858066"/>
            <a:ext cx="14610666" cy="1384995"/>
          </a:xfrm>
          <a:prstGeom prst="rect">
            <a:avLst/>
          </a:prstGeom>
          <a:noFill/>
        </p:spPr>
        <p:txBody>
          <a:bodyPr wrap="square" rtlCol="0">
            <a:spAutoFit/>
          </a:bodyPr>
          <a:lstStyle/>
          <a:p>
            <a:pPr fontAlgn="base"/>
            <a:r>
              <a:rPr lang="en-US" sz="2400" dirty="0"/>
              <a:t>In modern communication systems—especially OFDM and chirp-based sensing systems,</a:t>
            </a:r>
          </a:p>
          <a:p>
            <a:pPr fontAlgn="base"/>
            <a:r>
              <a:rPr lang="en-US" sz="2400" dirty="0"/>
              <a:t>the Fast Fourier Transform (FFT) is one of the most critical building blocks.</a:t>
            </a:r>
          </a:p>
          <a:p>
            <a:br>
              <a:rPr lang="en-US" dirty="0"/>
            </a:br>
            <a:endParaRPr lang="en-US" dirty="0"/>
          </a:p>
        </p:txBody>
      </p:sp>
    </p:spTree>
    <p:extLst>
      <p:ext uri="{BB962C8B-B14F-4D97-AF65-F5344CB8AC3E}">
        <p14:creationId xmlns:p14="http://schemas.microsoft.com/office/powerpoint/2010/main" val="2784860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A68AB-CB6D-2026-7479-7407460993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030F5A-A971-63CF-2F8C-AEE85A62BA64}"/>
              </a:ext>
            </a:extLst>
          </p:cNvPr>
          <p:cNvSpPr>
            <a:spLocks noGrp="1"/>
          </p:cNvSpPr>
          <p:nvPr>
            <p:ph type="title"/>
          </p:nvPr>
        </p:nvSpPr>
        <p:spPr>
          <a:xfrm>
            <a:off x="-1565" y="0"/>
            <a:ext cx="12193565" cy="1122363"/>
          </a:xfrm>
        </p:spPr>
        <p:txBody>
          <a:bodyPr/>
          <a:lstStyle/>
          <a:p>
            <a:r>
              <a:rPr lang="en-US" dirty="0">
                <a:solidFill>
                  <a:srgbClr val="0070C0"/>
                </a:solidFill>
              </a:rPr>
              <a:t>Main concepts “Butterfly operation”</a:t>
            </a:r>
          </a:p>
        </p:txBody>
      </p:sp>
      <p:sp>
        <p:nvSpPr>
          <p:cNvPr id="4" name="Content Placeholder 3">
            <a:extLst>
              <a:ext uri="{FF2B5EF4-FFF2-40B4-BE49-F238E27FC236}">
                <a16:creationId xmlns:a16="http://schemas.microsoft.com/office/drawing/2014/main" id="{1D33172B-D5D8-4D8E-8044-7952C02E0527}"/>
              </a:ext>
            </a:extLst>
          </p:cNvPr>
          <p:cNvSpPr>
            <a:spLocks noGrp="1"/>
          </p:cNvSpPr>
          <p:nvPr>
            <p:ph idx="1"/>
          </p:nvPr>
        </p:nvSpPr>
        <p:spPr>
          <a:xfrm>
            <a:off x="189046" y="1122363"/>
            <a:ext cx="10515600" cy="4351338"/>
          </a:xfrm>
        </p:spPr>
        <p:txBody>
          <a:bodyPr/>
          <a:lstStyle/>
          <a:p>
            <a:r>
              <a:rPr lang="en-US" dirty="0"/>
              <a:t>A butterfly is the fundamental building block of the FFT.</a:t>
            </a:r>
          </a:p>
          <a:p>
            <a:r>
              <a:rPr lang="en-US" dirty="0"/>
              <a:t>The Discrete Fourier Transform (DFT) is given by:</a:t>
            </a:r>
          </a:p>
          <a:p>
            <a:endParaRPr lang="en-US" dirty="0"/>
          </a:p>
        </p:txBody>
      </p:sp>
      <p:pic>
        <p:nvPicPr>
          <p:cNvPr id="13" name="Picture 12">
            <a:extLst>
              <a:ext uri="{FF2B5EF4-FFF2-40B4-BE49-F238E27FC236}">
                <a16:creationId xmlns:a16="http://schemas.microsoft.com/office/drawing/2014/main" id="{1539F58C-0545-639E-4A7D-045B920455AD}"/>
              </a:ext>
            </a:extLst>
          </p:cNvPr>
          <p:cNvPicPr>
            <a:picLocks noChangeAspect="1"/>
          </p:cNvPicPr>
          <p:nvPr/>
        </p:nvPicPr>
        <p:blipFill>
          <a:blip r:embed="rId2"/>
          <a:stretch>
            <a:fillRect/>
          </a:stretch>
        </p:blipFill>
        <p:spPr>
          <a:xfrm>
            <a:off x="1137545" y="2366814"/>
            <a:ext cx="9916909" cy="2124371"/>
          </a:xfrm>
          <a:prstGeom prst="rect">
            <a:avLst/>
          </a:prstGeom>
        </p:spPr>
      </p:pic>
      <p:pic>
        <p:nvPicPr>
          <p:cNvPr id="15" name="Picture 14">
            <a:extLst>
              <a:ext uri="{FF2B5EF4-FFF2-40B4-BE49-F238E27FC236}">
                <a16:creationId xmlns:a16="http://schemas.microsoft.com/office/drawing/2014/main" id="{405A3D57-B214-4ACA-90DB-FC7C8458F6DA}"/>
              </a:ext>
            </a:extLst>
          </p:cNvPr>
          <p:cNvPicPr>
            <a:picLocks noChangeAspect="1"/>
          </p:cNvPicPr>
          <p:nvPr/>
        </p:nvPicPr>
        <p:blipFill>
          <a:blip r:embed="rId3"/>
          <a:stretch>
            <a:fillRect/>
          </a:stretch>
        </p:blipFill>
        <p:spPr>
          <a:xfrm>
            <a:off x="3937937" y="4355572"/>
            <a:ext cx="4163006" cy="1838582"/>
          </a:xfrm>
          <a:prstGeom prst="rect">
            <a:avLst/>
          </a:prstGeom>
        </p:spPr>
      </p:pic>
    </p:spTree>
    <p:extLst>
      <p:ext uri="{BB962C8B-B14F-4D97-AF65-F5344CB8AC3E}">
        <p14:creationId xmlns:p14="http://schemas.microsoft.com/office/powerpoint/2010/main" val="3010715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0101C-E75A-B2D0-3C91-9E7D71633E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FA41A-9718-9941-3972-700E9986C3DB}"/>
              </a:ext>
            </a:extLst>
          </p:cNvPr>
          <p:cNvSpPr>
            <a:spLocks noGrp="1"/>
          </p:cNvSpPr>
          <p:nvPr>
            <p:ph type="title"/>
          </p:nvPr>
        </p:nvSpPr>
        <p:spPr>
          <a:xfrm>
            <a:off x="-1565" y="0"/>
            <a:ext cx="12193565" cy="1122363"/>
          </a:xfrm>
        </p:spPr>
        <p:txBody>
          <a:bodyPr>
            <a:normAutofit/>
          </a:bodyPr>
          <a:lstStyle/>
          <a:p>
            <a:r>
              <a:rPr lang="en-US" dirty="0">
                <a:solidFill>
                  <a:srgbClr val="0070C0"/>
                </a:solidFill>
              </a:rPr>
              <a:t>Main concepts “DIF vs. DIT FFT”</a:t>
            </a:r>
          </a:p>
        </p:txBody>
      </p:sp>
      <p:sp>
        <p:nvSpPr>
          <p:cNvPr id="4" name="Content Placeholder 3">
            <a:extLst>
              <a:ext uri="{FF2B5EF4-FFF2-40B4-BE49-F238E27FC236}">
                <a16:creationId xmlns:a16="http://schemas.microsoft.com/office/drawing/2014/main" id="{A746D89F-1923-9E51-DD2B-CE19565AA0E2}"/>
              </a:ext>
            </a:extLst>
          </p:cNvPr>
          <p:cNvSpPr>
            <a:spLocks noGrp="1"/>
          </p:cNvSpPr>
          <p:nvPr>
            <p:ph idx="1"/>
          </p:nvPr>
        </p:nvSpPr>
        <p:spPr>
          <a:xfrm>
            <a:off x="-1565" y="1122363"/>
            <a:ext cx="12193565" cy="5735636"/>
          </a:xfrm>
        </p:spPr>
        <p:txBody>
          <a:bodyPr>
            <a:normAutofit/>
          </a:bodyPr>
          <a:lstStyle/>
          <a:p>
            <a:pPr marL="0" indent="0">
              <a:buNone/>
            </a:pPr>
            <a:r>
              <a:rPr lang="en-US" sz="1800" b="1" dirty="0"/>
              <a:t>Decimation in Frequency (DIF)</a:t>
            </a:r>
            <a:endParaRPr lang="en-US" sz="1800" dirty="0"/>
          </a:p>
          <a:p>
            <a:pPr lvl="0"/>
            <a:r>
              <a:rPr lang="en-US" sz="1800" dirty="0"/>
              <a:t>Splits the output spectrum into even- and odd-indexed parts.</a:t>
            </a:r>
          </a:p>
          <a:p>
            <a:pPr lvl="0"/>
            <a:r>
              <a:rPr lang="en-US" sz="1800" dirty="0"/>
              <a:t>Bit-reversal applied at the output.</a:t>
            </a:r>
          </a:p>
          <a:p>
            <a:pPr lvl="0"/>
            <a:r>
              <a:rPr lang="en-US" sz="1800" dirty="0"/>
              <a:t>Twiddle factors multiply later. </a:t>
            </a:r>
          </a:p>
          <a:p>
            <a:pPr lvl="0"/>
            <a:endParaRPr lang="en-US" sz="1800" dirty="0"/>
          </a:p>
          <a:p>
            <a:pPr lvl="0"/>
            <a:endParaRPr lang="en-US" sz="1800" dirty="0"/>
          </a:p>
          <a:p>
            <a:pPr lvl="0"/>
            <a:endParaRPr lang="en-US" sz="1800" dirty="0"/>
          </a:p>
          <a:p>
            <a:pPr lvl="0"/>
            <a:endParaRPr lang="en-US" sz="1800" dirty="0"/>
          </a:p>
          <a:p>
            <a:endParaRPr lang="en-US" sz="1800" b="1" dirty="0"/>
          </a:p>
          <a:p>
            <a:endParaRPr lang="en-US" sz="1800" b="1" dirty="0"/>
          </a:p>
          <a:p>
            <a:pPr marL="0" indent="0">
              <a:buNone/>
            </a:pPr>
            <a:r>
              <a:rPr lang="en-US" sz="1800" b="1" dirty="0"/>
              <a:t>Decimation in Time (DIT)</a:t>
            </a:r>
            <a:endParaRPr lang="en-US" sz="1800" dirty="0"/>
          </a:p>
          <a:p>
            <a:pPr lvl="0"/>
            <a:r>
              <a:rPr lang="en-US" sz="1800" dirty="0"/>
              <a:t>Splits input sequence into even and odd indices. </a:t>
            </a:r>
          </a:p>
          <a:p>
            <a:pPr lvl="0"/>
            <a:r>
              <a:rPr lang="en-US" sz="1800" dirty="0"/>
              <a:t>Bit-reversal required at the input.</a:t>
            </a:r>
          </a:p>
          <a:p>
            <a:pPr lvl="0"/>
            <a:r>
              <a:rPr lang="en-US" sz="1800" dirty="0"/>
              <a:t>Twiddle factors multiply early.</a:t>
            </a:r>
          </a:p>
          <a:p>
            <a:pPr lvl="0"/>
            <a:endParaRPr lang="en-US" sz="1800" dirty="0"/>
          </a:p>
          <a:p>
            <a:endParaRPr lang="en-US" dirty="0"/>
          </a:p>
        </p:txBody>
      </p:sp>
      <p:pic>
        <p:nvPicPr>
          <p:cNvPr id="11" name="Picture 10">
            <a:extLst>
              <a:ext uri="{FF2B5EF4-FFF2-40B4-BE49-F238E27FC236}">
                <a16:creationId xmlns:a16="http://schemas.microsoft.com/office/drawing/2014/main" id="{A620EB2A-BC36-F7E3-6C9D-F18469680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2633" y="4057599"/>
            <a:ext cx="4464618" cy="2509310"/>
          </a:xfrm>
          <a:prstGeom prst="rect">
            <a:avLst/>
          </a:prstGeom>
        </p:spPr>
      </p:pic>
      <p:pic>
        <p:nvPicPr>
          <p:cNvPr id="3" name="Picture 2">
            <a:extLst>
              <a:ext uri="{FF2B5EF4-FFF2-40B4-BE49-F238E27FC236}">
                <a16:creationId xmlns:a16="http://schemas.microsoft.com/office/drawing/2014/main" id="{92BC9E25-D0A1-95B3-5495-53619079B62C}"/>
              </a:ext>
            </a:extLst>
          </p:cNvPr>
          <p:cNvPicPr>
            <a:picLocks noChangeAspect="1"/>
          </p:cNvPicPr>
          <p:nvPr/>
        </p:nvPicPr>
        <p:blipFill>
          <a:blip r:embed="rId3"/>
          <a:stretch>
            <a:fillRect/>
          </a:stretch>
        </p:blipFill>
        <p:spPr>
          <a:xfrm>
            <a:off x="6688940" y="908433"/>
            <a:ext cx="5052005" cy="2858077"/>
          </a:xfrm>
          <a:prstGeom prst="rect">
            <a:avLst/>
          </a:prstGeom>
        </p:spPr>
      </p:pic>
      <p:pic>
        <p:nvPicPr>
          <p:cNvPr id="7" name="Picture 6">
            <a:extLst>
              <a:ext uri="{FF2B5EF4-FFF2-40B4-BE49-F238E27FC236}">
                <a16:creationId xmlns:a16="http://schemas.microsoft.com/office/drawing/2014/main" id="{B0B39FC5-AE76-4EFB-1AB9-6F6B2FF950A5}"/>
              </a:ext>
            </a:extLst>
          </p:cNvPr>
          <p:cNvPicPr>
            <a:picLocks noChangeAspect="1"/>
          </p:cNvPicPr>
          <p:nvPr/>
        </p:nvPicPr>
        <p:blipFill>
          <a:blip r:embed="rId4"/>
          <a:stretch>
            <a:fillRect/>
          </a:stretch>
        </p:blipFill>
        <p:spPr>
          <a:xfrm>
            <a:off x="1185370" y="2797696"/>
            <a:ext cx="3691430" cy="968814"/>
          </a:xfrm>
          <a:prstGeom prst="rect">
            <a:avLst/>
          </a:prstGeom>
        </p:spPr>
      </p:pic>
    </p:spTree>
    <p:extLst>
      <p:ext uri="{BB962C8B-B14F-4D97-AF65-F5344CB8AC3E}">
        <p14:creationId xmlns:p14="http://schemas.microsoft.com/office/powerpoint/2010/main" val="1671393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AE74F-4A02-354A-E405-A571AF50C8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1E7FE6-57F1-8BF8-B9F9-9C7593593F7A}"/>
              </a:ext>
            </a:extLst>
          </p:cNvPr>
          <p:cNvSpPr>
            <a:spLocks noGrp="1"/>
          </p:cNvSpPr>
          <p:nvPr>
            <p:ph type="title"/>
          </p:nvPr>
        </p:nvSpPr>
        <p:spPr>
          <a:xfrm>
            <a:off x="0" y="0"/>
            <a:ext cx="12192000" cy="1122363"/>
          </a:xfrm>
        </p:spPr>
        <p:txBody>
          <a:bodyPr/>
          <a:lstStyle/>
          <a:p>
            <a:r>
              <a:rPr lang="en-US" dirty="0">
                <a:solidFill>
                  <a:srgbClr val="0070C0"/>
                </a:solidFill>
              </a:rPr>
              <a:t>Main idea of the project</a:t>
            </a:r>
          </a:p>
        </p:txBody>
      </p:sp>
      <p:sp>
        <p:nvSpPr>
          <p:cNvPr id="3" name="Content Placeholder 2">
            <a:extLst>
              <a:ext uri="{FF2B5EF4-FFF2-40B4-BE49-F238E27FC236}">
                <a16:creationId xmlns:a16="http://schemas.microsoft.com/office/drawing/2014/main" id="{C91BCEB0-99C2-EDD1-4F90-DFA47F7C9B67}"/>
              </a:ext>
            </a:extLst>
          </p:cNvPr>
          <p:cNvSpPr>
            <a:spLocks noGrp="1"/>
          </p:cNvSpPr>
          <p:nvPr>
            <p:ph idx="1"/>
          </p:nvPr>
        </p:nvSpPr>
        <p:spPr>
          <a:xfrm>
            <a:off x="0" y="1122362"/>
            <a:ext cx="12192000" cy="5735637"/>
          </a:xfrm>
        </p:spPr>
        <p:txBody>
          <a:bodyPr>
            <a:normAutofit/>
          </a:bodyPr>
          <a:lstStyle/>
          <a:p>
            <a:r>
              <a:rPr lang="en-US" b="1" dirty="0"/>
              <a:t>What is DDS ? </a:t>
            </a:r>
          </a:p>
          <a:p>
            <a:pPr lvl="1"/>
            <a:r>
              <a:rPr lang="en-US" dirty="0"/>
              <a:t>Direct Digital Synthesis (DDS) is a digital technique used to generate precise analog waveforms—most commonly sine waves—using digital circuitry.</a:t>
            </a:r>
          </a:p>
          <a:p>
            <a:r>
              <a:rPr lang="en-US" b="1" dirty="0"/>
              <a:t>Key points: </a:t>
            </a:r>
          </a:p>
          <a:p>
            <a:pPr lvl="1"/>
            <a:r>
              <a:rPr lang="en-US" dirty="0"/>
              <a:t>Uses a fixed reference clock and digital processing to generate output signals Provides fine frequency, phase, and amplitude control. </a:t>
            </a:r>
          </a:p>
          <a:p>
            <a:pPr lvl="1"/>
            <a:r>
              <a:rPr lang="en-US" dirty="0"/>
              <a:t>Enables fast frequency switching with high resolution.</a:t>
            </a:r>
          </a:p>
          <a:p>
            <a:pPr lvl="1"/>
            <a:r>
              <a:rPr lang="en-US" dirty="0"/>
              <a:t>Commonly implemented using: Phase accumulator and Lookup table (LUT).</a:t>
            </a:r>
          </a:p>
          <a:p>
            <a:r>
              <a:rPr lang="en-US" b="1" dirty="0"/>
              <a:t>Digital-to-Analog Converter (DAC) Applications: </a:t>
            </a:r>
          </a:p>
          <a:p>
            <a:pPr lvl="1"/>
            <a:r>
              <a:rPr lang="en-US" dirty="0"/>
              <a:t>Signal generators. </a:t>
            </a:r>
          </a:p>
          <a:p>
            <a:pPr lvl="1"/>
            <a:r>
              <a:rPr lang="en-US" dirty="0"/>
              <a:t>Communication systems. </a:t>
            </a:r>
          </a:p>
          <a:p>
            <a:pPr lvl="1"/>
            <a:r>
              <a:rPr lang="en-US" dirty="0"/>
              <a:t>Radar and instrumentation.</a:t>
            </a:r>
          </a:p>
        </p:txBody>
      </p:sp>
    </p:spTree>
    <p:extLst>
      <p:ext uri="{BB962C8B-B14F-4D97-AF65-F5344CB8AC3E}">
        <p14:creationId xmlns:p14="http://schemas.microsoft.com/office/powerpoint/2010/main" val="932908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5AA4F-1FB8-23D8-B89F-00AE3763F9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446AC1-81BD-D889-C895-99DDC819C5F4}"/>
              </a:ext>
            </a:extLst>
          </p:cNvPr>
          <p:cNvSpPr>
            <a:spLocks noGrp="1"/>
          </p:cNvSpPr>
          <p:nvPr>
            <p:ph type="title"/>
          </p:nvPr>
        </p:nvSpPr>
        <p:spPr>
          <a:xfrm>
            <a:off x="-1565" y="0"/>
            <a:ext cx="12193565" cy="1122363"/>
          </a:xfrm>
        </p:spPr>
        <p:txBody>
          <a:bodyPr>
            <a:normAutofit/>
          </a:bodyPr>
          <a:lstStyle/>
          <a:p>
            <a:r>
              <a:rPr lang="en-US" dirty="0">
                <a:solidFill>
                  <a:srgbClr val="0070C0"/>
                </a:solidFill>
              </a:rPr>
              <a:t>Serial Vs. Parallel FFT Architectures</a:t>
            </a:r>
          </a:p>
        </p:txBody>
      </p:sp>
      <p:graphicFrame>
        <p:nvGraphicFramePr>
          <p:cNvPr id="3" name="Content Placeholder 2">
            <a:extLst>
              <a:ext uri="{FF2B5EF4-FFF2-40B4-BE49-F238E27FC236}">
                <a16:creationId xmlns:a16="http://schemas.microsoft.com/office/drawing/2014/main" id="{498E0BE2-469B-A225-614A-78759C24633B}"/>
              </a:ext>
            </a:extLst>
          </p:cNvPr>
          <p:cNvGraphicFramePr>
            <a:graphicFrameLocks noGrp="1"/>
          </p:cNvGraphicFramePr>
          <p:nvPr>
            <p:ph idx="1"/>
            <p:extLst>
              <p:ext uri="{D42A27DB-BD31-4B8C-83A1-F6EECF244321}">
                <p14:modId xmlns:p14="http://schemas.microsoft.com/office/powerpoint/2010/main" val="844714858"/>
              </p:ext>
            </p:extLst>
          </p:nvPr>
        </p:nvGraphicFramePr>
        <p:xfrm>
          <a:off x="838200" y="1825625"/>
          <a:ext cx="10515600" cy="30327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4125325850"/>
                    </a:ext>
                  </a:extLst>
                </a:gridCol>
                <a:gridCol w="5257800">
                  <a:extLst>
                    <a:ext uri="{9D8B030D-6E8A-4147-A177-3AD203B41FA5}">
                      <a16:colId xmlns:a16="http://schemas.microsoft.com/office/drawing/2014/main" val="3139511901"/>
                    </a:ext>
                  </a:extLst>
                </a:gridCol>
              </a:tblGrid>
              <a:tr h="370840">
                <a:tc>
                  <a:txBody>
                    <a:bodyPr/>
                    <a:lstStyle/>
                    <a:p>
                      <a:pPr algn="ctr"/>
                      <a:r>
                        <a:rPr lang="en-US" dirty="0"/>
                        <a:t>Serial FFT Architecture</a:t>
                      </a:r>
                    </a:p>
                  </a:txBody>
                  <a:tcPr/>
                </a:tc>
                <a:tc>
                  <a:txBody>
                    <a:bodyPr/>
                    <a:lstStyle/>
                    <a:p>
                      <a:pPr algn="ctr"/>
                      <a:r>
                        <a:rPr lang="en-US" dirty="0"/>
                        <a:t>Parallel FFT Architectures</a:t>
                      </a:r>
                    </a:p>
                  </a:txBody>
                  <a:tcPr/>
                </a:tc>
                <a:extLst>
                  <a:ext uri="{0D108BD9-81ED-4DB2-BD59-A6C34878D82A}">
                    <a16:rowId xmlns:a16="http://schemas.microsoft.com/office/drawing/2014/main" val="3690916866"/>
                  </a:ext>
                </a:extLst>
              </a:tr>
              <a:tr h="370840">
                <a:tc>
                  <a:txBody>
                    <a:bodyPr/>
                    <a:lstStyle/>
                    <a:p>
                      <a:r>
                        <a:rPr lang="en-US" dirty="0"/>
                        <a:t>Huge area reduction because only one butterfly is reused </a:t>
                      </a:r>
                    </a:p>
                  </a:txBody>
                  <a:tcPr/>
                </a:tc>
                <a:tc>
                  <a:txBody>
                    <a:bodyPr/>
                    <a:lstStyle/>
                    <a:p>
                      <a:r>
                        <a:rPr lang="en-US" dirty="0"/>
                        <a:t>Large area</a:t>
                      </a:r>
                    </a:p>
                  </a:txBody>
                  <a:tcPr/>
                </a:tc>
                <a:extLst>
                  <a:ext uri="{0D108BD9-81ED-4DB2-BD59-A6C34878D82A}">
                    <a16:rowId xmlns:a16="http://schemas.microsoft.com/office/drawing/2014/main" val="3206643705"/>
                  </a:ext>
                </a:extLst>
              </a:tr>
              <a:tr h="370840">
                <a:tc>
                  <a:txBody>
                    <a:bodyPr/>
                    <a:lstStyle/>
                    <a:p>
                      <a:r>
                        <a:rPr lang="en-US" dirty="0"/>
                        <a:t>Very efficient for ASIC and FPGA </a:t>
                      </a:r>
                    </a:p>
                  </a:txBody>
                  <a:tcPr/>
                </a:tc>
                <a:tc>
                  <a:txBody>
                    <a:bodyPr/>
                    <a:lstStyle/>
                    <a:p>
                      <a:r>
                        <a:rPr lang="en-US" dirty="0"/>
                        <a:t>One FFT per clock (if fully parallel) </a:t>
                      </a:r>
                    </a:p>
                  </a:txBody>
                  <a:tcPr/>
                </a:tc>
                <a:extLst>
                  <a:ext uri="{0D108BD9-81ED-4DB2-BD59-A6C34878D82A}">
                    <a16:rowId xmlns:a16="http://schemas.microsoft.com/office/drawing/2014/main" val="7046706"/>
                  </a:ext>
                </a:extLst>
              </a:tr>
              <a:tr h="370840">
                <a:tc>
                  <a:txBody>
                    <a:bodyPr/>
                    <a:lstStyle/>
                    <a:p>
                      <a:r>
                        <a:rPr lang="en-US" dirty="0"/>
                        <a:t>Fits low-power or resource-constrained systems </a:t>
                      </a:r>
                    </a:p>
                  </a:txBody>
                  <a:tcPr/>
                </a:tc>
                <a:tc>
                  <a:txBody>
                    <a:bodyPr/>
                    <a:lstStyle/>
                    <a:p>
                      <a:r>
                        <a:rPr lang="en-US" dirty="0"/>
                        <a:t>Suitable for high bandwidth systems (5G NR, </a:t>
                      </a:r>
                      <a:r>
                        <a:rPr lang="en-US" dirty="0" err="1"/>
                        <a:t>WiFi</a:t>
                      </a:r>
                      <a:r>
                        <a:rPr lang="en-US" dirty="0"/>
                        <a:t> 6, radar processing)</a:t>
                      </a:r>
                    </a:p>
                  </a:txBody>
                  <a:tcPr/>
                </a:tc>
                <a:extLst>
                  <a:ext uri="{0D108BD9-81ED-4DB2-BD59-A6C34878D82A}">
                    <a16:rowId xmlns:a16="http://schemas.microsoft.com/office/drawing/2014/main" val="32700492"/>
                  </a:ext>
                </a:extLst>
              </a:tr>
              <a:tr h="370840">
                <a:tc>
                  <a:txBody>
                    <a:bodyPr/>
                    <a:lstStyle/>
                    <a:p>
                      <a:r>
                        <a:rPr lang="en-US" dirty="0"/>
                        <a:t>Higher latency</a:t>
                      </a:r>
                    </a:p>
                  </a:txBody>
                  <a:tcPr/>
                </a:tc>
                <a:tc>
                  <a:txBody>
                    <a:bodyPr/>
                    <a:lstStyle/>
                    <a:p>
                      <a:r>
                        <a:rPr lang="en-US" dirty="0"/>
                        <a:t>Very high throughput</a:t>
                      </a:r>
                    </a:p>
                  </a:txBody>
                  <a:tcPr/>
                </a:tc>
                <a:extLst>
                  <a:ext uri="{0D108BD9-81ED-4DB2-BD59-A6C34878D82A}">
                    <a16:rowId xmlns:a16="http://schemas.microsoft.com/office/drawing/2014/main" val="771200814"/>
                  </a:ext>
                </a:extLst>
              </a:tr>
              <a:tr h="370840">
                <a:tc>
                  <a:txBody>
                    <a:bodyPr/>
                    <a:lstStyle/>
                    <a:p>
                      <a:r>
                        <a:rPr lang="en-US" dirty="0"/>
                        <a:t>Throughput limited to "one output every clock" after pipeline fill</a:t>
                      </a:r>
                    </a:p>
                  </a:txBody>
                  <a:tcPr/>
                </a:tc>
                <a:tc>
                  <a:txBody>
                    <a:bodyPr/>
                    <a:lstStyle/>
                    <a:p>
                      <a:r>
                        <a:rPr lang="en-US" dirty="0"/>
                        <a:t>Higher power consumption &amp; Requires many multipliers + adders </a:t>
                      </a:r>
                    </a:p>
                  </a:txBody>
                  <a:tcPr/>
                </a:tc>
                <a:extLst>
                  <a:ext uri="{0D108BD9-81ED-4DB2-BD59-A6C34878D82A}">
                    <a16:rowId xmlns:a16="http://schemas.microsoft.com/office/drawing/2014/main" val="2347290014"/>
                  </a:ext>
                </a:extLst>
              </a:tr>
            </a:tbl>
          </a:graphicData>
        </a:graphic>
      </p:graphicFrame>
    </p:spTree>
    <p:extLst>
      <p:ext uri="{BB962C8B-B14F-4D97-AF65-F5344CB8AC3E}">
        <p14:creationId xmlns:p14="http://schemas.microsoft.com/office/powerpoint/2010/main" val="1088486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0F739-ED02-56BE-C677-DDB7FEC8F8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5066B7-4051-E14D-15FA-39C13D26D5B5}"/>
              </a:ext>
            </a:extLst>
          </p:cNvPr>
          <p:cNvSpPr>
            <a:spLocks noGrp="1"/>
          </p:cNvSpPr>
          <p:nvPr>
            <p:ph type="title"/>
          </p:nvPr>
        </p:nvSpPr>
        <p:spPr>
          <a:xfrm>
            <a:off x="-1565" y="0"/>
            <a:ext cx="12193565" cy="1122363"/>
          </a:xfrm>
        </p:spPr>
        <p:txBody>
          <a:bodyPr/>
          <a:lstStyle/>
          <a:p>
            <a:r>
              <a:rPr lang="en-US" dirty="0">
                <a:solidFill>
                  <a:srgbClr val="0070C0"/>
                </a:solidFill>
              </a:rPr>
              <a:t>FFT Serial Architectures</a:t>
            </a:r>
          </a:p>
        </p:txBody>
      </p:sp>
      <p:sp>
        <p:nvSpPr>
          <p:cNvPr id="4" name="Content Placeholder 3">
            <a:extLst>
              <a:ext uri="{FF2B5EF4-FFF2-40B4-BE49-F238E27FC236}">
                <a16:creationId xmlns:a16="http://schemas.microsoft.com/office/drawing/2014/main" id="{36BAE068-1730-4DCA-F250-BC098AABFC68}"/>
              </a:ext>
            </a:extLst>
          </p:cNvPr>
          <p:cNvSpPr>
            <a:spLocks noGrp="1"/>
          </p:cNvSpPr>
          <p:nvPr>
            <p:ph idx="1"/>
          </p:nvPr>
        </p:nvSpPr>
        <p:spPr>
          <a:xfrm>
            <a:off x="-1565" y="1122363"/>
            <a:ext cx="12193565" cy="5735636"/>
          </a:xfrm>
        </p:spPr>
        <p:txBody>
          <a:bodyPr>
            <a:normAutofit/>
          </a:bodyPr>
          <a:lstStyle/>
          <a:p>
            <a:r>
              <a:rPr lang="en-US" dirty="0"/>
              <a:t>These process one sample per clock cycle. They are resource-efficient and ideal for low-to moderate throughput designs. </a:t>
            </a:r>
          </a:p>
          <a:p>
            <a:r>
              <a:rPr lang="en-US" dirty="0"/>
              <a:t>Serial pipelined architectures include: </a:t>
            </a:r>
          </a:p>
          <a:p>
            <a:pPr marL="0" indent="0">
              <a:buNone/>
            </a:pPr>
            <a:r>
              <a:rPr lang="en-US" dirty="0"/>
              <a:t>   </a:t>
            </a:r>
            <a:r>
              <a:rPr lang="en-US" b="1" dirty="0"/>
              <a:t>1. SDF – Single-Path Delay Feedback</a:t>
            </a:r>
            <a:r>
              <a:rPr lang="en-US" dirty="0"/>
              <a:t> </a:t>
            </a:r>
          </a:p>
          <a:p>
            <a:pPr lvl="1"/>
            <a:r>
              <a:rPr lang="en-US" dirty="0"/>
              <a:t>Most widely used low-complexity architecture </a:t>
            </a:r>
          </a:p>
          <a:p>
            <a:pPr lvl="1"/>
            <a:r>
              <a:rPr lang="en-US" dirty="0"/>
              <a:t>Uses feedback registers to store delayed samples </a:t>
            </a:r>
          </a:p>
          <a:p>
            <a:pPr lvl="1"/>
            <a:r>
              <a:rPr lang="en-US" dirty="0"/>
              <a:t>Very area-efficient </a:t>
            </a:r>
          </a:p>
          <a:p>
            <a:pPr marL="0" indent="0">
              <a:buNone/>
            </a:pPr>
            <a:r>
              <a:rPr lang="en-US" dirty="0"/>
              <a:t>   </a:t>
            </a:r>
            <a:r>
              <a:rPr lang="en-US" b="1" dirty="0"/>
              <a:t>2. SDC – Single-Path Delay Commutator </a:t>
            </a:r>
          </a:p>
          <a:p>
            <a:pPr lvl="1"/>
            <a:r>
              <a:rPr lang="en-US" dirty="0"/>
              <a:t>Uses commutators (switch networks) instead</a:t>
            </a:r>
          </a:p>
          <a:p>
            <a:pPr marL="457200" lvl="1" indent="0">
              <a:buNone/>
            </a:pPr>
            <a:r>
              <a:rPr lang="en-US" dirty="0"/>
              <a:t> of feedback loops </a:t>
            </a:r>
          </a:p>
          <a:p>
            <a:pPr lvl="1"/>
            <a:r>
              <a:rPr lang="en-US" dirty="0"/>
              <a:t>Often higher throughput than SDF </a:t>
            </a:r>
          </a:p>
          <a:p>
            <a:pPr lvl="1"/>
            <a:r>
              <a:rPr lang="en-US" dirty="0"/>
              <a:t>Regular structure → good for high-speed FFTs </a:t>
            </a:r>
          </a:p>
        </p:txBody>
      </p:sp>
      <p:pic>
        <p:nvPicPr>
          <p:cNvPr id="9" name="Picture 8">
            <a:extLst>
              <a:ext uri="{FF2B5EF4-FFF2-40B4-BE49-F238E27FC236}">
                <a16:creationId xmlns:a16="http://schemas.microsoft.com/office/drawing/2014/main" id="{5B70ACD1-F682-824C-6D19-9E0D3C2C3F04}"/>
              </a:ext>
            </a:extLst>
          </p:cNvPr>
          <p:cNvPicPr>
            <a:picLocks noChangeAspect="1"/>
          </p:cNvPicPr>
          <p:nvPr/>
        </p:nvPicPr>
        <p:blipFill>
          <a:blip r:embed="rId2"/>
          <a:stretch>
            <a:fillRect/>
          </a:stretch>
        </p:blipFill>
        <p:spPr>
          <a:xfrm>
            <a:off x="6674541" y="4404073"/>
            <a:ext cx="5441259" cy="2101502"/>
          </a:xfrm>
          <a:prstGeom prst="rect">
            <a:avLst/>
          </a:prstGeom>
        </p:spPr>
      </p:pic>
      <p:pic>
        <p:nvPicPr>
          <p:cNvPr id="5" name="Picture 4">
            <a:extLst>
              <a:ext uri="{FF2B5EF4-FFF2-40B4-BE49-F238E27FC236}">
                <a16:creationId xmlns:a16="http://schemas.microsoft.com/office/drawing/2014/main" id="{BD31E417-9BF8-3681-A5E0-A17D33EE4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791" y="1741390"/>
            <a:ext cx="4753009" cy="2101502"/>
          </a:xfrm>
          <a:prstGeom prst="rect">
            <a:avLst/>
          </a:prstGeom>
        </p:spPr>
      </p:pic>
    </p:spTree>
    <p:extLst>
      <p:ext uri="{BB962C8B-B14F-4D97-AF65-F5344CB8AC3E}">
        <p14:creationId xmlns:p14="http://schemas.microsoft.com/office/powerpoint/2010/main" val="2733194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9CCC6-74AA-B5B5-1D4C-F120914F1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89386B-25CF-6356-CE88-E067ACBE0C78}"/>
              </a:ext>
            </a:extLst>
          </p:cNvPr>
          <p:cNvSpPr>
            <a:spLocks noGrp="1"/>
          </p:cNvSpPr>
          <p:nvPr>
            <p:ph type="title"/>
          </p:nvPr>
        </p:nvSpPr>
        <p:spPr>
          <a:xfrm>
            <a:off x="-1565" y="0"/>
            <a:ext cx="12193565" cy="1122363"/>
          </a:xfrm>
        </p:spPr>
        <p:txBody>
          <a:bodyPr>
            <a:normAutofit/>
          </a:bodyPr>
          <a:lstStyle/>
          <a:p>
            <a:r>
              <a:rPr lang="en-US" dirty="0">
                <a:solidFill>
                  <a:srgbClr val="0070C0"/>
                </a:solidFill>
              </a:rPr>
              <a:t>Serial Radix-2² (Radix-22) SDF Architecture</a:t>
            </a:r>
          </a:p>
        </p:txBody>
      </p:sp>
      <p:sp>
        <p:nvSpPr>
          <p:cNvPr id="4" name="Content Placeholder 3">
            <a:extLst>
              <a:ext uri="{FF2B5EF4-FFF2-40B4-BE49-F238E27FC236}">
                <a16:creationId xmlns:a16="http://schemas.microsoft.com/office/drawing/2014/main" id="{8FA74ABD-872B-3CEE-0EA9-61D64A63F711}"/>
              </a:ext>
            </a:extLst>
          </p:cNvPr>
          <p:cNvSpPr>
            <a:spLocks noGrp="1"/>
          </p:cNvSpPr>
          <p:nvPr>
            <p:ph idx="1"/>
          </p:nvPr>
        </p:nvSpPr>
        <p:spPr>
          <a:xfrm>
            <a:off x="-1565" y="1122363"/>
            <a:ext cx="12193565" cy="5735636"/>
          </a:xfrm>
        </p:spPr>
        <p:txBody>
          <a:bodyPr/>
          <a:lstStyle/>
          <a:p>
            <a:r>
              <a:rPr lang="en-US" dirty="0"/>
              <a:t>Based on memory efficiency, hardware simplicity, computational savings, and suitability for high-throughput OFDM systems, The radix-22 SDF architecture offers the best balance between performance and implementation complexity. </a:t>
            </a:r>
          </a:p>
          <a:p>
            <a:r>
              <a:rPr lang="en-US" dirty="0"/>
              <a:t>For a 4096-point serial FFT core in a 6G ISAC system, it is the optimal architecture from both an engineering and research standpoint. </a:t>
            </a:r>
          </a:p>
        </p:txBody>
      </p:sp>
      <p:pic>
        <p:nvPicPr>
          <p:cNvPr id="5" name="Picture 4">
            <a:extLst>
              <a:ext uri="{FF2B5EF4-FFF2-40B4-BE49-F238E27FC236}">
                <a16:creationId xmlns:a16="http://schemas.microsoft.com/office/drawing/2014/main" id="{C0453059-AF54-BB88-FB5B-60E475F4BF9D}"/>
              </a:ext>
            </a:extLst>
          </p:cNvPr>
          <p:cNvPicPr>
            <a:picLocks noChangeAspect="1"/>
          </p:cNvPicPr>
          <p:nvPr/>
        </p:nvPicPr>
        <p:blipFill>
          <a:blip r:embed="rId2"/>
          <a:stretch>
            <a:fillRect/>
          </a:stretch>
        </p:blipFill>
        <p:spPr>
          <a:xfrm>
            <a:off x="2505871" y="3682288"/>
            <a:ext cx="6785401" cy="2875828"/>
          </a:xfrm>
          <a:prstGeom prst="rect">
            <a:avLst/>
          </a:prstGeom>
        </p:spPr>
      </p:pic>
    </p:spTree>
    <p:extLst>
      <p:ext uri="{BB962C8B-B14F-4D97-AF65-F5344CB8AC3E}">
        <p14:creationId xmlns:p14="http://schemas.microsoft.com/office/powerpoint/2010/main" val="3128555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D91EA-4E6D-86CB-4781-336FC5FD4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3A66FA-C8A6-C7E0-340B-ED88719BC66A}"/>
              </a:ext>
            </a:extLst>
          </p:cNvPr>
          <p:cNvSpPr>
            <a:spLocks noGrp="1"/>
          </p:cNvSpPr>
          <p:nvPr>
            <p:ph type="title"/>
          </p:nvPr>
        </p:nvSpPr>
        <p:spPr>
          <a:xfrm>
            <a:off x="-1565" y="0"/>
            <a:ext cx="12193565" cy="1122363"/>
          </a:xfrm>
        </p:spPr>
        <p:txBody>
          <a:bodyPr/>
          <a:lstStyle/>
          <a:p>
            <a:r>
              <a:rPr lang="en-US" dirty="0">
                <a:solidFill>
                  <a:srgbClr val="0070C0"/>
                </a:solidFill>
              </a:rPr>
              <a:t>IFFT</a:t>
            </a:r>
          </a:p>
        </p:txBody>
      </p:sp>
      <p:sp>
        <p:nvSpPr>
          <p:cNvPr id="4" name="Content Placeholder 3">
            <a:extLst>
              <a:ext uri="{FF2B5EF4-FFF2-40B4-BE49-F238E27FC236}">
                <a16:creationId xmlns:a16="http://schemas.microsoft.com/office/drawing/2014/main" id="{00893FDF-1E88-A017-A04A-A7108EA92A17}"/>
              </a:ext>
            </a:extLst>
          </p:cNvPr>
          <p:cNvSpPr>
            <a:spLocks noGrp="1"/>
          </p:cNvSpPr>
          <p:nvPr>
            <p:ph idx="1"/>
          </p:nvPr>
        </p:nvSpPr>
        <p:spPr>
          <a:xfrm>
            <a:off x="-1565" y="1122363"/>
            <a:ext cx="12193565" cy="5735636"/>
          </a:xfrm>
        </p:spPr>
        <p:txBody>
          <a:bodyPr/>
          <a:lstStyle/>
          <a:p>
            <a:r>
              <a:rPr lang="en-US" dirty="0"/>
              <a:t>The IFFT's job is to transform digital data into a transmittable waveform  </a:t>
            </a:r>
          </a:p>
          <a:p>
            <a:r>
              <a:rPr lang="en-US" dirty="0"/>
              <a:t>It takes parallel frequency-domain QAM symbols and converts them into a serial time-domain signal that can be modulated and sent over the air</a:t>
            </a:r>
          </a:p>
        </p:txBody>
      </p:sp>
      <p:pic>
        <p:nvPicPr>
          <p:cNvPr id="5" name="Picture 4">
            <a:extLst>
              <a:ext uri="{FF2B5EF4-FFF2-40B4-BE49-F238E27FC236}">
                <a16:creationId xmlns:a16="http://schemas.microsoft.com/office/drawing/2014/main" id="{5E445545-6AEC-31C3-26FA-133F31DD454A}"/>
              </a:ext>
            </a:extLst>
          </p:cNvPr>
          <p:cNvPicPr>
            <a:picLocks noChangeAspect="1"/>
          </p:cNvPicPr>
          <p:nvPr/>
        </p:nvPicPr>
        <p:blipFill>
          <a:blip r:embed="rId2"/>
          <a:stretch>
            <a:fillRect/>
          </a:stretch>
        </p:blipFill>
        <p:spPr>
          <a:xfrm>
            <a:off x="5687957" y="2905554"/>
            <a:ext cx="6372824" cy="3042855"/>
          </a:xfrm>
          <a:prstGeom prst="rect">
            <a:avLst/>
          </a:prstGeom>
        </p:spPr>
      </p:pic>
      <p:pic>
        <p:nvPicPr>
          <p:cNvPr id="7" name="Picture 6">
            <a:extLst>
              <a:ext uri="{FF2B5EF4-FFF2-40B4-BE49-F238E27FC236}">
                <a16:creationId xmlns:a16="http://schemas.microsoft.com/office/drawing/2014/main" id="{0D1289A9-E9B2-67AB-927C-B628F692BB3C}"/>
              </a:ext>
            </a:extLst>
          </p:cNvPr>
          <p:cNvPicPr>
            <a:picLocks noChangeAspect="1"/>
          </p:cNvPicPr>
          <p:nvPr/>
        </p:nvPicPr>
        <p:blipFill>
          <a:blip r:embed="rId3"/>
          <a:stretch>
            <a:fillRect/>
          </a:stretch>
        </p:blipFill>
        <p:spPr>
          <a:xfrm>
            <a:off x="811004" y="3428999"/>
            <a:ext cx="4745734" cy="1235479"/>
          </a:xfrm>
          <a:prstGeom prst="rect">
            <a:avLst/>
          </a:prstGeom>
        </p:spPr>
      </p:pic>
    </p:spTree>
    <p:extLst>
      <p:ext uri="{BB962C8B-B14F-4D97-AF65-F5344CB8AC3E}">
        <p14:creationId xmlns:p14="http://schemas.microsoft.com/office/powerpoint/2010/main" val="16330914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1355F-7537-816E-F7C6-B6686E2DE8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F0DD44-CBB7-0DFD-2333-F6951C029147}"/>
              </a:ext>
            </a:extLst>
          </p:cNvPr>
          <p:cNvSpPr>
            <a:spLocks noGrp="1"/>
          </p:cNvSpPr>
          <p:nvPr>
            <p:ph type="title"/>
          </p:nvPr>
        </p:nvSpPr>
        <p:spPr>
          <a:xfrm>
            <a:off x="-1565" y="0"/>
            <a:ext cx="12193565" cy="1122363"/>
          </a:xfrm>
        </p:spPr>
        <p:txBody>
          <a:bodyPr/>
          <a:lstStyle/>
          <a:p>
            <a:r>
              <a:rPr lang="en-US" dirty="0">
                <a:solidFill>
                  <a:srgbClr val="0070C0"/>
                </a:solidFill>
              </a:rPr>
              <a:t>Conclusion</a:t>
            </a:r>
          </a:p>
        </p:txBody>
      </p:sp>
      <p:sp>
        <p:nvSpPr>
          <p:cNvPr id="4" name="Content Placeholder 3">
            <a:extLst>
              <a:ext uri="{FF2B5EF4-FFF2-40B4-BE49-F238E27FC236}">
                <a16:creationId xmlns:a16="http://schemas.microsoft.com/office/drawing/2014/main" id="{A36EA4ED-F7F7-7FC3-C14D-7C0A204903F3}"/>
              </a:ext>
            </a:extLst>
          </p:cNvPr>
          <p:cNvSpPr>
            <a:spLocks noGrp="1"/>
          </p:cNvSpPr>
          <p:nvPr>
            <p:ph idx="1"/>
          </p:nvPr>
        </p:nvSpPr>
        <p:spPr>
          <a:xfrm>
            <a:off x="-1565" y="1122363"/>
            <a:ext cx="12193565" cy="5735636"/>
          </a:xfrm>
        </p:spPr>
        <p:txBody>
          <a:bodyPr>
            <a:normAutofit/>
          </a:bodyPr>
          <a:lstStyle/>
          <a:p>
            <a:pPr marL="0" indent="0">
              <a:buNone/>
            </a:pPr>
            <a:r>
              <a:rPr lang="en-US" dirty="0"/>
              <a:t>  </a:t>
            </a:r>
            <a:r>
              <a:rPr lang="en-US" b="1" dirty="0"/>
              <a:t>We have done the following so far:</a:t>
            </a:r>
          </a:p>
          <a:p>
            <a:pPr lvl="1"/>
            <a:r>
              <a:rPr lang="en-US" sz="3200" dirty="0"/>
              <a:t>Designed a DDS-based waveform generation and correlation system for 5G/6G ISAC applications</a:t>
            </a:r>
          </a:p>
          <a:p>
            <a:pPr lvl="1"/>
            <a:r>
              <a:rPr lang="en-US" sz="3200" dirty="0"/>
              <a:t>Studied ISAC fundamentals and wireless channel effects</a:t>
            </a:r>
          </a:p>
          <a:p>
            <a:pPr lvl="1"/>
            <a:r>
              <a:rPr lang="en-US" sz="3200" dirty="0"/>
              <a:t>Implemented OFDM and analyzed 5G NR standards (FR2)</a:t>
            </a:r>
          </a:p>
          <a:p>
            <a:pPr lvl="1"/>
            <a:r>
              <a:rPr lang="en-US" sz="3200" dirty="0"/>
              <a:t>Evaluated DDS and FFT architectures for hardware suitability</a:t>
            </a:r>
          </a:p>
          <a:p>
            <a:pPr lvl="1"/>
            <a:r>
              <a:rPr lang="en-US" sz="3200" dirty="0"/>
              <a:t>Simulated signal processing strategies (TDM/FDM) in MATLAB</a:t>
            </a:r>
          </a:p>
          <a:p>
            <a:pPr lvl="1"/>
            <a:r>
              <a:rPr lang="en-US" sz="3200" dirty="0"/>
              <a:t>Quantified trade-offs between communication (EVM) and sensing accuracy</a:t>
            </a:r>
          </a:p>
        </p:txBody>
      </p:sp>
    </p:spTree>
    <p:extLst>
      <p:ext uri="{BB962C8B-B14F-4D97-AF65-F5344CB8AC3E}">
        <p14:creationId xmlns:p14="http://schemas.microsoft.com/office/powerpoint/2010/main" val="1441637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D5362-C460-DE0F-1340-05545BD3ED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B368E6-73EC-D1AA-52D2-0DD63036C579}"/>
              </a:ext>
            </a:extLst>
          </p:cNvPr>
          <p:cNvSpPr>
            <a:spLocks noGrp="1"/>
          </p:cNvSpPr>
          <p:nvPr>
            <p:ph type="title"/>
          </p:nvPr>
        </p:nvSpPr>
        <p:spPr>
          <a:xfrm>
            <a:off x="-1565" y="0"/>
            <a:ext cx="12193565" cy="1122363"/>
          </a:xfrm>
        </p:spPr>
        <p:txBody>
          <a:bodyPr/>
          <a:lstStyle/>
          <a:p>
            <a:r>
              <a:rPr lang="en-US" dirty="0">
                <a:solidFill>
                  <a:srgbClr val="0070C0"/>
                </a:solidFill>
              </a:rPr>
              <a:t>Future Work </a:t>
            </a:r>
          </a:p>
        </p:txBody>
      </p:sp>
      <p:sp>
        <p:nvSpPr>
          <p:cNvPr id="4" name="Content Placeholder 3">
            <a:extLst>
              <a:ext uri="{FF2B5EF4-FFF2-40B4-BE49-F238E27FC236}">
                <a16:creationId xmlns:a16="http://schemas.microsoft.com/office/drawing/2014/main" id="{45666192-A32D-89AB-214D-5B783747F78F}"/>
              </a:ext>
            </a:extLst>
          </p:cNvPr>
          <p:cNvSpPr>
            <a:spLocks noGrp="1"/>
          </p:cNvSpPr>
          <p:nvPr>
            <p:ph idx="1"/>
          </p:nvPr>
        </p:nvSpPr>
        <p:spPr>
          <a:xfrm>
            <a:off x="-1565" y="1122363"/>
            <a:ext cx="12193565" cy="5735636"/>
          </a:xfrm>
        </p:spPr>
        <p:txBody>
          <a:bodyPr/>
          <a:lstStyle/>
          <a:p>
            <a:r>
              <a:rPr lang="en-US" dirty="0"/>
              <a:t>Finishing the modeling phase we started </a:t>
            </a:r>
          </a:p>
          <a:p>
            <a:r>
              <a:rPr lang="en-US" dirty="0"/>
              <a:t>Starting RTL Design and Verification for The specified blocks </a:t>
            </a:r>
          </a:p>
          <a:p>
            <a:r>
              <a:rPr lang="en-US" dirty="0"/>
              <a:t>ASIC Flow and FPGA Prototyping</a:t>
            </a:r>
          </a:p>
          <a:p>
            <a:endParaRPr lang="en-US" dirty="0"/>
          </a:p>
        </p:txBody>
      </p:sp>
    </p:spTree>
    <p:extLst>
      <p:ext uri="{BB962C8B-B14F-4D97-AF65-F5344CB8AC3E}">
        <p14:creationId xmlns:p14="http://schemas.microsoft.com/office/powerpoint/2010/main" val="3347279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532C9-27A4-C6CE-67F4-D4CA1844E4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86464-A864-010E-0200-1C5D15E164BA}"/>
              </a:ext>
            </a:extLst>
          </p:cNvPr>
          <p:cNvSpPr>
            <a:spLocks noGrp="1"/>
          </p:cNvSpPr>
          <p:nvPr>
            <p:ph type="title"/>
          </p:nvPr>
        </p:nvSpPr>
        <p:spPr>
          <a:xfrm>
            <a:off x="-1565" y="0"/>
            <a:ext cx="12193565" cy="1122363"/>
          </a:xfrm>
        </p:spPr>
        <p:txBody>
          <a:bodyPr/>
          <a:lstStyle/>
          <a:p>
            <a:r>
              <a:rPr lang="en-US" dirty="0">
                <a:solidFill>
                  <a:srgbClr val="0070C0"/>
                </a:solidFill>
              </a:rPr>
              <a:t>Timeline</a:t>
            </a:r>
          </a:p>
        </p:txBody>
      </p:sp>
      <p:graphicFrame>
        <p:nvGraphicFramePr>
          <p:cNvPr id="8" name="Table 7">
            <a:extLst>
              <a:ext uri="{FF2B5EF4-FFF2-40B4-BE49-F238E27FC236}">
                <a16:creationId xmlns:a16="http://schemas.microsoft.com/office/drawing/2014/main" id="{0588B7A2-383E-D902-6B28-698C4582FDD2}"/>
              </a:ext>
            </a:extLst>
          </p:cNvPr>
          <p:cNvGraphicFramePr>
            <a:graphicFrameLocks noGrp="1"/>
          </p:cNvGraphicFramePr>
          <p:nvPr>
            <p:extLst>
              <p:ext uri="{D42A27DB-BD31-4B8C-83A1-F6EECF244321}">
                <p14:modId xmlns:p14="http://schemas.microsoft.com/office/powerpoint/2010/main" val="1088163000"/>
              </p:ext>
            </p:extLst>
          </p:nvPr>
        </p:nvGraphicFramePr>
        <p:xfrm>
          <a:off x="672316" y="1122363"/>
          <a:ext cx="10845801" cy="4830888"/>
        </p:xfrm>
        <a:graphic>
          <a:graphicData uri="http://schemas.openxmlformats.org/drawingml/2006/table">
            <a:tbl>
              <a:tblPr firstRow="1" firstCol="1" bandRow="1">
                <a:tableStyleId>{5C22544A-7EE6-4342-B048-85BDC9FD1C3A}</a:tableStyleId>
              </a:tblPr>
              <a:tblGrid>
                <a:gridCol w="3615267">
                  <a:extLst>
                    <a:ext uri="{9D8B030D-6E8A-4147-A177-3AD203B41FA5}">
                      <a16:colId xmlns:a16="http://schemas.microsoft.com/office/drawing/2014/main" val="3248849389"/>
                    </a:ext>
                  </a:extLst>
                </a:gridCol>
                <a:gridCol w="3615267">
                  <a:extLst>
                    <a:ext uri="{9D8B030D-6E8A-4147-A177-3AD203B41FA5}">
                      <a16:colId xmlns:a16="http://schemas.microsoft.com/office/drawing/2014/main" val="2658442779"/>
                    </a:ext>
                  </a:extLst>
                </a:gridCol>
                <a:gridCol w="3615267">
                  <a:extLst>
                    <a:ext uri="{9D8B030D-6E8A-4147-A177-3AD203B41FA5}">
                      <a16:colId xmlns:a16="http://schemas.microsoft.com/office/drawing/2014/main" val="409459464"/>
                    </a:ext>
                  </a:extLst>
                </a:gridCol>
              </a:tblGrid>
              <a:tr h="535281">
                <a:tc>
                  <a:txBody>
                    <a:bodyPr/>
                    <a:lstStyle/>
                    <a:p>
                      <a:pPr marL="0" marR="0" algn="ctr">
                        <a:buNone/>
                      </a:pPr>
                      <a:r>
                        <a:rPr lang="en-US" sz="1800" kern="100" dirty="0">
                          <a:effectLst/>
                        </a:rPr>
                        <a:t>Phase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buNone/>
                      </a:pPr>
                      <a:r>
                        <a:rPr lang="en-US" sz="1800" kern="100" dirty="0">
                          <a:effectLst/>
                        </a:rPr>
                        <a:t>Weeks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buNone/>
                      </a:pPr>
                      <a:r>
                        <a:rPr lang="en-US" sz="1800" kern="100" dirty="0">
                          <a:effectLst/>
                        </a:rPr>
                        <a:t>Key Deliverables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761416297"/>
                  </a:ext>
                </a:extLst>
              </a:tr>
              <a:tr h="535281">
                <a:tc>
                  <a:txBody>
                    <a:bodyPr/>
                    <a:lstStyle/>
                    <a:p>
                      <a:pPr marL="0" marR="0" algn="ctr">
                        <a:buNone/>
                      </a:pPr>
                      <a:r>
                        <a:rPr lang="en-US" sz="1800" kern="100" dirty="0">
                          <a:effectLst/>
                        </a:rPr>
                        <a:t>Project Kickoff</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buNone/>
                      </a:pPr>
                      <a:r>
                        <a:rPr lang="en-US" sz="1800" kern="100" dirty="0">
                          <a:effectLst/>
                        </a:rPr>
                        <a:t>Week 0</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buNone/>
                      </a:pPr>
                      <a:r>
                        <a:rPr lang="en-US" sz="1800" kern="100">
                          <a:effectLst/>
                        </a:rPr>
                        <a:t>System overview document</a:t>
                      </a:r>
                      <a:endParaRPr lang="en-US" sz="18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922853646"/>
                  </a:ext>
                </a:extLst>
              </a:tr>
              <a:tr h="535281">
                <a:tc>
                  <a:txBody>
                    <a:bodyPr/>
                    <a:lstStyle/>
                    <a:p>
                      <a:pPr marL="0" marR="0" algn="ctr">
                        <a:buNone/>
                      </a:pPr>
                      <a:r>
                        <a:rPr lang="en-US" sz="1800" kern="100" dirty="0">
                          <a:effectLst/>
                        </a:rPr>
                        <a:t>Specs &amp; Architecture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buNone/>
                      </a:pPr>
                      <a:r>
                        <a:rPr lang="en-US" sz="1800" kern="100" dirty="0">
                          <a:effectLst/>
                        </a:rPr>
                        <a:t>Weeks 1</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buNone/>
                      </a:pPr>
                      <a:r>
                        <a:rPr lang="en-US" sz="1800" kern="100" dirty="0">
                          <a:effectLst/>
                        </a:rPr>
                        <a:t>DDS specification document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726964466"/>
                  </a:ext>
                </a:extLst>
              </a:tr>
              <a:tr h="535281">
                <a:tc>
                  <a:txBody>
                    <a:bodyPr/>
                    <a:lstStyle/>
                    <a:p>
                      <a:pPr marL="0" marR="0" algn="ctr">
                        <a:buNone/>
                      </a:pPr>
                      <a:r>
                        <a:rPr lang="en-US" sz="1800" kern="100" dirty="0">
                          <a:effectLst/>
                        </a:rPr>
                        <a:t>RTL Block Implementation</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buNone/>
                      </a:pPr>
                      <a:r>
                        <a:rPr lang="en-US" sz="1800" kern="100" dirty="0">
                          <a:effectLst/>
                        </a:rPr>
                        <a:t>Weeks 2–6</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buNone/>
                      </a:pPr>
                      <a:r>
                        <a:rPr lang="en-US" sz="1800" kern="100">
                          <a:effectLst/>
                        </a:rPr>
                        <a:t>Verified RTL blocks</a:t>
                      </a:r>
                      <a:endParaRPr lang="en-US" sz="18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919363635"/>
                  </a:ext>
                </a:extLst>
              </a:tr>
              <a:tr h="535281">
                <a:tc>
                  <a:txBody>
                    <a:bodyPr/>
                    <a:lstStyle/>
                    <a:p>
                      <a:pPr marL="0" marR="0" algn="ctr">
                        <a:buNone/>
                      </a:pPr>
                      <a:r>
                        <a:rPr lang="en-US" sz="1800" kern="100">
                          <a:effectLst/>
                        </a:rPr>
                        <a:t>Modeling &amp; Algorithm Validation</a:t>
                      </a:r>
                      <a:endParaRPr lang="en-US" sz="18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buNone/>
                      </a:pPr>
                      <a:r>
                        <a:rPr lang="en-US" sz="1800" kern="100" dirty="0">
                          <a:effectLst/>
                        </a:rPr>
                        <a:t>Weeks 2–6</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buNone/>
                      </a:pPr>
                      <a:r>
                        <a:rPr lang="en-US" sz="1800" kern="100" dirty="0">
                          <a:effectLst/>
                        </a:rPr>
                        <a:t>Final golden Model vs spec plots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777792749"/>
                  </a:ext>
                </a:extLst>
              </a:tr>
              <a:tr h="535281">
                <a:tc>
                  <a:txBody>
                    <a:bodyPr/>
                    <a:lstStyle/>
                    <a:p>
                      <a:pPr marL="0" marR="0" algn="ctr">
                        <a:buNone/>
                      </a:pPr>
                      <a:r>
                        <a:rPr lang="en-US" sz="1800" kern="100" dirty="0">
                          <a:effectLst/>
                        </a:rPr>
                        <a:t>Integration &amp; System Verification</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buNone/>
                      </a:pPr>
                      <a:r>
                        <a:rPr lang="en-US" sz="1800" kern="100" dirty="0">
                          <a:effectLst/>
                        </a:rPr>
                        <a:t>Weeks 2-8</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buNone/>
                      </a:pPr>
                      <a:r>
                        <a:rPr lang="en-US" sz="1800" kern="100">
                          <a:effectLst/>
                        </a:rPr>
                        <a:t>Integrated DDS RTL Verification report</a:t>
                      </a:r>
                      <a:endParaRPr lang="en-US" sz="18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374919475"/>
                  </a:ext>
                </a:extLst>
              </a:tr>
              <a:tr h="535281">
                <a:tc>
                  <a:txBody>
                    <a:bodyPr/>
                    <a:lstStyle/>
                    <a:p>
                      <a:pPr marL="0" marR="0" algn="ctr">
                        <a:buNone/>
                      </a:pPr>
                      <a:r>
                        <a:rPr lang="en-US" sz="1800" kern="100" dirty="0">
                          <a:effectLst/>
                        </a:rPr>
                        <a:t>FPGA Mapping &amp; Optimization</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buNone/>
                      </a:pPr>
                      <a:r>
                        <a:rPr lang="en-US" sz="1800" kern="100" dirty="0">
                          <a:effectLst/>
                        </a:rPr>
                        <a:t>Week 9</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buNone/>
                      </a:pPr>
                      <a:r>
                        <a:rPr lang="en-US" sz="1800" kern="100" dirty="0">
                          <a:effectLst/>
                        </a:rPr>
                        <a:t>Timing-closed FPGA design</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401863110"/>
                  </a:ext>
                </a:extLst>
              </a:tr>
              <a:tr h="535281">
                <a:tc>
                  <a:txBody>
                    <a:bodyPr/>
                    <a:lstStyle/>
                    <a:p>
                      <a:pPr marL="0" marR="0" algn="ctr">
                        <a:buNone/>
                      </a:pPr>
                      <a:r>
                        <a:rPr lang="en-US" sz="1800" kern="100" dirty="0">
                          <a:effectLst/>
                        </a:rPr>
                        <a:t>ASIC flow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buNone/>
                      </a:pPr>
                      <a:r>
                        <a:rPr lang="en-US" sz="1800" kern="100" dirty="0">
                          <a:effectLst/>
                        </a:rPr>
                        <a:t>Week 10</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buNone/>
                      </a:pPr>
                      <a:r>
                        <a:rPr lang="en-US" sz="1800" kern="100" dirty="0">
                          <a:effectLst/>
                        </a:rPr>
                        <a:t>Completed ASIC flow of the design</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071086899"/>
                  </a:ext>
                </a:extLst>
              </a:tr>
              <a:tr h="535281">
                <a:tc>
                  <a:txBody>
                    <a:bodyPr/>
                    <a:lstStyle/>
                    <a:p>
                      <a:pPr marL="0" marR="0" algn="ctr">
                        <a:buNone/>
                      </a:pPr>
                      <a:r>
                        <a:rPr lang="en-US" sz="1800" kern="100" dirty="0">
                          <a:effectLst/>
                        </a:rPr>
                        <a:t>Demo &amp; Documentation</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buNone/>
                      </a:pPr>
                      <a:r>
                        <a:rPr lang="en-US" sz="1800" kern="100">
                          <a:effectLst/>
                        </a:rPr>
                        <a:t>Week 11</a:t>
                      </a:r>
                      <a:endParaRPr lang="en-US" sz="18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buNone/>
                      </a:pPr>
                      <a:r>
                        <a:rPr lang="en-US" sz="1800" kern="100" dirty="0">
                          <a:effectLst/>
                        </a:rPr>
                        <a:t>Final report &amp; thesis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805490658"/>
                  </a:ext>
                </a:extLst>
              </a:tr>
            </a:tbl>
          </a:graphicData>
        </a:graphic>
      </p:graphicFrame>
    </p:spTree>
    <p:extLst>
      <p:ext uri="{BB962C8B-B14F-4D97-AF65-F5344CB8AC3E}">
        <p14:creationId xmlns:p14="http://schemas.microsoft.com/office/powerpoint/2010/main" val="801183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DDCB667A-7087-E2A5-0C4F-80ED331602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91A683-71B6-506A-8189-121B8A182923}"/>
              </a:ext>
            </a:extLst>
          </p:cNvPr>
          <p:cNvSpPr>
            <a:spLocks noGrp="1"/>
          </p:cNvSpPr>
          <p:nvPr>
            <p:ph type="ctrTitle"/>
          </p:nvPr>
        </p:nvSpPr>
        <p:spPr>
          <a:xfrm rot="21261501">
            <a:off x="1642649" y="1469197"/>
            <a:ext cx="9144000" cy="1514013"/>
          </a:xfrm>
        </p:spPr>
        <p:txBody>
          <a:bodyPr>
            <a:normAutofit fontScale="90000"/>
          </a:bodyPr>
          <a:lstStyle/>
          <a:p>
            <a:br>
              <a:rPr lang="en-US" dirty="0">
                <a:solidFill>
                  <a:srgbClr val="0070C0"/>
                </a:solidFill>
              </a:rPr>
            </a:br>
            <a:endParaRPr lang="en-US" sz="4400" dirty="0">
              <a:solidFill>
                <a:srgbClr val="0070C0"/>
              </a:solidFill>
            </a:endParaRPr>
          </a:p>
        </p:txBody>
      </p:sp>
      <p:sp>
        <p:nvSpPr>
          <p:cNvPr id="4" name="TextBox 3">
            <a:extLst>
              <a:ext uri="{FF2B5EF4-FFF2-40B4-BE49-F238E27FC236}">
                <a16:creationId xmlns:a16="http://schemas.microsoft.com/office/drawing/2014/main" id="{480EA3FF-19E3-021A-BE9E-B90DEBCFA0FB}"/>
              </a:ext>
            </a:extLst>
          </p:cNvPr>
          <p:cNvSpPr txBox="1"/>
          <p:nvPr/>
        </p:nvSpPr>
        <p:spPr>
          <a:xfrm>
            <a:off x="2340075" y="2226203"/>
            <a:ext cx="6617111" cy="1477328"/>
          </a:xfrm>
          <a:prstGeom prst="rect">
            <a:avLst/>
          </a:prstGeom>
          <a:noFill/>
        </p:spPr>
        <p:txBody>
          <a:bodyPr wrap="square" rtlCol="0">
            <a:spAutoFit/>
          </a:bodyPr>
          <a:lstStyle/>
          <a:p>
            <a:pPr algn="ctr"/>
            <a:r>
              <a:rPr lang="en-US" b="1" dirty="0"/>
              <a:t>	</a:t>
            </a:r>
          </a:p>
          <a:p>
            <a:pPr algn="ctr"/>
            <a:r>
              <a:rPr lang="en-US" sz="4800" b="1" dirty="0">
                <a:solidFill>
                  <a:schemeClr val="accent1"/>
                </a:solidFill>
                <a:latin typeface="Cambria" panose="02040503050406030204" pitchFamily="18" charset="0"/>
                <a:ea typeface="Cambria" panose="02040503050406030204" pitchFamily="18" charset="0"/>
                <a:cs typeface="Calibri" panose="020F0502020204030204" pitchFamily="34" charset="0"/>
              </a:rPr>
              <a:t>	</a:t>
            </a:r>
            <a:r>
              <a:rPr lang="en-US" sz="7200" b="1" dirty="0">
                <a:solidFill>
                  <a:schemeClr val="accent1"/>
                </a:solidFill>
                <a:latin typeface="Cambria" panose="02040503050406030204" pitchFamily="18" charset="0"/>
                <a:ea typeface="Cambria" panose="02040503050406030204" pitchFamily="18" charset="0"/>
                <a:cs typeface="Calibri" panose="020F0502020204030204" pitchFamily="34" charset="0"/>
              </a:rPr>
              <a:t>Thank You!</a:t>
            </a:r>
            <a:endParaRPr lang="en-US" sz="4800" b="1" dirty="0">
              <a:solidFill>
                <a:schemeClr val="accent1"/>
              </a:solidFill>
              <a:latin typeface="Cambria" panose="02040503050406030204" pitchFamily="18" charset="0"/>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3242156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41DFB-6BAC-0FF9-DF33-AF7C0FF190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3C1006-EF9E-5D2A-864E-672E857A3A6E}"/>
              </a:ext>
            </a:extLst>
          </p:cNvPr>
          <p:cNvSpPr>
            <a:spLocks noGrp="1"/>
          </p:cNvSpPr>
          <p:nvPr>
            <p:ph type="title"/>
          </p:nvPr>
        </p:nvSpPr>
        <p:spPr>
          <a:xfrm>
            <a:off x="0" y="0"/>
            <a:ext cx="12192000" cy="1122363"/>
          </a:xfrm>
        </p:spPr>
        <p:txBody>
          <a:bodyPr/>
          <a:lstStyle/>
          <a:p>
            <a:r>
              <a:rPr lang="en-US" dirty="0">
                <a:solidFill>
                  <a:srgbClr val="0070C0"/>
                </a:solidFill>
              </a:rPr>
              <a:t>Main idea of the project</a:t>
            </a:r>
          </a:p>
        </p:txBody>
      </p:sp>
      <p:sp>
        <p:nvSpPr>
          <p:cNvPr id="3" name="Content Placeholder 2">
            <a:extLst>
              <a:ext uri="{FF2B5EF4-FFF2-40B4-BE49-F238E27FC236}">
                <a16:creationId xmlns:a16="http://schemas.microsoft.com/office/drawing/2014/main" id="{7430C585-A1A6-FA16-6233-596525492680}"/>
              </a:ext>
            </a:extLst>
          </p:cNvPr>
          <p:cNvSpPr>
            <a:spLocks noGrp="1"/>
          </p:cNvSpPr>
          <p:nvPr>
            <p:ph idx="1"/>
          </p:nvPr>
        </p:nvSpPr>
        <p:spPr>
          <a:xfrm>
            <a:off x="0" y="1122362"/>
            <a:ext cx="12192000" cy="5735637"/>
          </a:xfrm>
        </p:spPr>
        <p:txBody>
          <a:bodyPr>
            <a:normAutofit/>
          </a:bodyPr>
          <a:lstStyle/>
          <a:p>
            <a:pPr fontAlgn="base"/>
            <a:r>
              <a:rPr lang="en-US" b="1" dirty="0"/>
              <a:t>DDS in ISAC </a:t>
            </a:r>
            <a:r>
              <a:rPr lang="en-US" dirty="0"/>
              <a:t>Systems Integrated Sensing and Communication (ISAC) combines wireless communication and sensing (e.g., radar) using shared hardware and signals. </a:t>
            </a:r>
          </a:p>
          <a:p>
            <a:pPr fontAlgn="base"/>
            <a:r>
              <a:rPr lang="en-US" b="1" dirty="0"/>
              <a:t>Role of DDS in ISAC: </a:t>
            </a:r>
          </a:p>
          <a:p>
            <a:pPr lvl="1" fontAlgn="base"/>
            <a:r>
              <a:rPr lang="en-US" dirty="0"/>
              <a:t>Generates highly stable and agile waveforms for both sensing and communication </a:t>
            </a:r>
          </a:p>
          <a:p>
            <a:pPr lvl="1" fontAlgn="base"/>
            <a:r>
              <a:rPr lang="en-US" dirty="0"/>
              <a:t>Supports frequency hopping and phase-coherent signals, essential for radar sensing </a:t>
            </a:r>
          </a:p>
          <a:p>
            <a:pPr lvl="1" fontAlgn="base"/>
            <a:r>
              <a:rPr lang="en-US" dirty="0"/>
              <a:t>Enables flexible waveform design, allowing one system to serve dual purposes </a:t>
            </a:r>
          </a:p>
          <a:p>
            <a:pPr lvl="1" fontAlgn="base"/>
            <a:r>
              <a:rPr lang="en-US" dirty="0"/>
              <a:t>Improves spectral efficiency and reduces hardware complexity </a:t>
            </a:r>
          </a:p>
          <a:p>
            <a:pPr fontAlgn="base"/>
            <a:r>
              <a:rPr lang="en-US" b="1" dirty="0"/>
              <a:t>Why DDS is important for ISAC</a:t>
            </a:r>
            <a:r>
              <a:rPr lang="en-US" dirty="0"/>
              <a:t>: </a:t>
            </a:r>
          </a:p>
          <a:p>
            <a:pPr lvl="1" fontAlgn="base"/>
            <a:r>
              <a:rPr lang="en-US" dirty="0"/>
              <a:t>Precise control → accurate sensing </a:t>
            </a:r>
          </a:p>
          <a:p>
            <a:pPr lvl="1" fontAlgn="base"/>
            <a:r>
              <a:rPr lang="en-US" dirty="0"/>
              <a:t>Fast reconfigurability → adaptive communication </a:t>
            </a:r>
          </a:p>
          <a:p>
            <a:pPr lvl="1" fontAlgn="base"/>
            <a:r>
              <a:rPr lang="en-US" dirty="0"/>
              <a:t>Digital implementation → easy integration with modern DSP systems</a:t>
            </a:r>
          </a:p>
        </p:txBody>
      </p:sp>
    </p:spTree>
    <p:extLst>
      <p:ext uri="{BB962C8B-B14F-4D97-AF65-F5344CB8AC3E}">
        <p14:creationId xmlns:p14="http://schemas.microsoft.com/office/powerpoint/2010/main" val="105490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E01AD-6DF8-C9C4-04CA-90E857C83FFF}"/>
              </a:ext>
            </a:extLst>
          </p:cNvPr>
          <p:cNvSpPr>
            <a:spLocks noGrp="1"/>
          </p:cNvSpPr>
          <p:nvPr>
            <p:ph type="title"/>
          </p:nvPr>
        </p:nvSpPr>
        <p:spPr>
          <a:xfrm>
            <a:off x="-1565" y="0"/>
            <a:ext cx="12193565" cy="1122363"/>
          </a:xfrm>
        </p:spPr>
        <p:txBody>
          <a:bodyPr/>
          <a:lstStyle/>
          <a:p>
            <a:r>
              <a:rPr lang="en-US" dirty="0">
                <a:solidFill>
                  <a:srgbClr val="0070C0"/>
                </a:solidFill>
              </a:rPr>
              <a:t>ISAC block diagram</a:t>
            </a:r>
          </a:p>
        </p:txBody>
      </p:sp>
      <p:sp>
        <p:nvSpPr>
          <p:cNvPr id="4" name="Content Placeholder 3">
            <a:extLst>
              <a:ext uri="{FF2B5EF4-FFF2-40B4-BE49-F238E27FC236}">
                <a16:creationId xmlns:a16="http://schemas.microsoft.com/office/drawing/2014/main" id="{AF028E51-8B14-F5D8-A77A-DEADA51C9CB0}"/>
              </a:ext>
            </a:extLst>
          </p:cNvPr>
          <p:cNvSpPr>
            <a:spLocks noGrp="1"/>
          </p:cNvSpPr>
          <p:nvPr>
            <p:ph idx="1"/>
          </p:nvPr>
        </p:nvSpPr>
        <p:spPr>
          <a:xfrm>
            <a:off x="-1" y="1122363"/>
            <a:ext cx="12192001" cy="5735636"/>
          </a:xfrm>
        </p:spPr>
        <p:txBody>
          <a:bodyPr/>
          <a:lstStyle/>
          <a:p>
            <a:pPr marL="0" indent="0">
              <a:buNone/>
            </a:pPr>
            <a:r>
              <a:rPr lang="en-US" dirty="0"/>
              <a:t>Integrated sensing and communication </a:t>
            </a:r>
          </a:p>
        </p:txBody>
      </p:sp>
      <p:pic>
        <p:nvPicPr>
          <p:cNvPr id="6" name="Picture 5">
            <a:extLst>
              <a:ext uri="{FF2B5EF4-FFF2-40B4-BE49-F238E27FC236}">
                <a16:creationId xmlns:a16="http://schemas.microsoft.com/office/drawing/2014/main" id="{7A99145D-F5F2-00B0-2AB6-A875B968E6F3}"/>
              </a:ext>
            </a:extLst>
          </p:cNvPr>
          <p:cNvPicPr>
            <a:picLocks noChangeAspect="1"/>
          </p:cNvPicPr>
          <p:nvPr/>
        </p:nvPicPr>
        <p:blipFill>
          <a:blip r:embed="rId2"/>
          <a:stretch>
            <a:fillRect/>
          </a:stretch>
        </p:blipFill>
        <p:spPr>
          <a:xfrm>
            <a:off x="1107595" y="1905000"/>
            <a:ext cx="9975243" cy="3598605"/>
          </a:xfrm>
          <a:prstGeom prst="rect">
            <a:avLst/>
          </a:prstGeom>
        </p:spPr>
      </p:pic>
    </p:spTree>
    <p:extLst>
      <p:ext uri="{BB962C8B-B14F-4D97-AF65-F5344CB8AC3E}">
        <p14:creationId xmlns:p14="http://schemas.microsoft.com/office/powerpoint/2010/main" val="3006110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D6B46-EE0E-77BA-A7DA-3B4B1F2D1C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0CAE7-EC45-E92C-25B9-FE21A95F8AA9}"/>
              </a:ext>
            </a:extLst>
          </p:cNvPr>
          <p:cNvSpPr>
            <a:spLocks noGrp="1"/>
          </p:cNvSpPr>
          <p:nvPr>
            <p:ph type="title"/>
          </p:nvPr>
        </p:nvSpPr>
        <p:spPr>
          <a:xfrm>
            <a:off x="-1565" y="0"/>
            <a:ext cx="12193565" cy="1122363"/>
          </a:xfrm>
        </p:spPr>
        <p:txBody>
          <a:bodyPr/>
          <a:lstStyle/>
          <a:p>
            <a:r>
              <a:rPr lang="en-US" dirty="0">
                <a:solidFill>
                  <a:srgbClr val="0070C0"/>
                </a:solidFill>
              </a:rPr>
              <a:t>What are we going to implement </a:t>
            </a:r>
          </a:p>
        </p:txBody>
      </p:sp>
      <p:sp>
        <p:nvSpPr>
          <p:cNvPr id="4" name="Content Placeholder 3">
            <a:extLst>
              <a:ext uri="{FF2B5EF4-FFF2-40B4-BE49-F238E27FC236}">
                <a16:creationId xmlns:a16="http://schemas.microsoft.com/office/drawing/2014/main" id="{071AF119-EFF8-5CB1-D8DC-B871719AEF03}"/>
              </a:ext>
            </a:extLst>
          </p:cNvPr>
          <p:cNvSpPr>
            <a:spLocks noGrp="1"/>
          </p:cNvSpPr>
          <p:nvPr>
            <p:ph idx="1"/>
          </p:nvPr>
        </p:nvSpPr>
        <p:spPr>
          <a:xfrm>
            <a:off x="-1565" y="1122363"/>
            <a:ext cx="12193565" cy="5735636"/>
          </a:xfrm>
        </p:spPr>
        <p:txBody>
          <a:bodyPr/>
          <a:lstStyle/>
          <a:p>
            <a:r>
              <a:rPr lang="en-US" dirty="0"/>
              <a:t>FFT</a:t>
            </a:r>
          </a:p>
          <a:p>
            <a:r>
              <a:rPr lang="en-US" dirty="0"/>
              <a:t>IFFT</a:t>
            </a:r>
          </a:p>
          <a:p>
            <a:r>
              <a:rPr lang="en-US" dirty="0"/>
              <a:t>DDS “direct digital synthesis’ or “LFM generator”</a:t>
            </a:r>
          </a:p>
          <a:p>
            <a:r>
              <a:rPr lang="en-US" dirty="0"/>
              <a:t>Correlator </a:t>
            </a:r>
          </a:p>
          <a:p>
            <a:r>
              <a:rPr lang="en-US" dirty="0"/>
              <a:t> we have studied the main concepts in communication and sensing, learned about the DDS and intend to </a:t>
            </a:r>
            <a:r>
              <a:rPr lang="en-US"/>
              <a:t>do its </a:t>
            </a:r>
            <a:r>
              <a:rPr lang="en-US" dirty="0"/>
              <a:t>modeling, RTL design, verification and ASIC implementation if there is enough time.</a:t>
            </a:r>
          </a:p>
          <a:p>
            <a:endParaRPr lang="en-US" dirty="0"/>
          </a:p>
          <a:p>
            <a:endParaRPr lang="en-US" dirty="0"/>
          </a:p>
        </p:txBody>
      </p:sp>
    </p:spTree>
    <p:extLst>
      <p:ext uri="{BB962C8B-B14F-4D97-AF65-F5344CB8AC3E}">
        <p14:creationId xmlns:p14="http://schemas.microsoft.com/office/powerpoint/2010/main" val="2122043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D6B46-EE0E-77BA-A7DA-3B4B1F2D1C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0CAE7-EC45-E92C-25B9-FE21A95F8AA9}"/>
              </a:ext>
            </a:extLst>
          </p:cNvPr>
          <p:cNvSpPr>
            <a:spLocks noGrp="1"/>
          </p:cNvSpPr>
          <p:nvPr>
            <p:ph type="title"/>
          </p:nvPr>
        </p:nvSpPr>
        <p:spPr>
          <a:xfrm>
            <a:off x="-1565" y="0"/>
            <a:ext cx="12193565" cy="1122363"/>
          </a:xfrm>
        </p:spPr>
        <p:txBody>
          <a:bodyPr/>
          <a:lstStyle/>
          <a:p>
            <a:r>
              <a:rPr lang="en-US" dirty="0">
                <a:solidFill>
                  <a:srgbClr val="0070C0"/>
                </a:solidFill>
              </a:rPr>
              <a:t>Correlator</a:t>
            </a:r>
          </a:p>
        </p:txBody>
      </p:sp>
      <p:sp>
        <p:nvSpPr>
          <p:cNvPr id="4" name="Content Placeholder 3">
            <a:extLst>
              <a:ext uri="{FF2B5EF4-FFF2-40B4-BE49-F238E27FC236}">
                <a16:creationId xmlns:a16="http://schemas.microsoft.com/office/drawing/2014/main" id="{071AF119-EFF8-5CB1-D8DC-B871719AEF03}"/>
              </a:ext>
            </a:extLst>
          </p:cNvPr>
          <p:cNvSpPr>
            <a:spLocks noGrp="1"/>
          </p:cNvSpPr>
          <p:nvPr>
            <p:ph idx="1"/>
          </p:nvPr>
        </p:nvSpPr>
        <p:spPr>
          <a:xfrm>
            <a:off x="-1565" y="1122363"/>
            <a:ext cx="12193565" cy="5735636"/>
          </a:xfrm>
        </p:spPr>
        <p:txBody>
          <a:bodyPr/>
          <a:lstStyle/>
          <a:p>
            <a:pPr marL="0" indent="0">
              <a:buNone/>
            </a:pPr>
            <a:r>
              <a:rPr lang="en-US" sz="2400" b="1" dirty="0"/>
              <a:t>Implementation follows a specific digital signal processing sequence:</a:t>
            </a:r>
          </a:p>
          <a:p>
            <a:pPr lvl="1"/>
            <a:r>
              <a:rPr lang="en-US" sz="1600" b="1" dirty="0"/>
              <a:t>Reference Branch:</a:t>
            </a:r>
            <a:r>
              <a:rPr lang="en-US" sz="1600" dirty="0"/>
              <a:t> Takes the digital signal post-IFFT,</a:t>
            </a:r>
          </a:p>
          <a:p>
            <a:pPr marL="457200" lvl="1" indent="0">
              <a:buNone/>
            </a:pPr>
            <a:r>
              <a:rPr lang="en-US" sz="1600" dirty="0"/>
              <a:t>      applies an </a:t>
            </a:r>
            <a:r>
              <a:rPr lang="en-US" sz="1600" b="1" dirty="0"/>
              <a:t>FFT and</a:t>
            </a:r>
            <a:r>
              <a:rPr lang="en-US" sz="1600" dirty="0"/>
              <a:t> then performs a </a:t>
            </a:r>
            <a:r>
              <a:rPr lang="en-US" sz="1600" b="1" dirty="0"/>
              <a:t>Conjugate</a:t>
            </a:r>
            <a:r>
              <a:rPr lang="en-US" sz="1600" dirty="0"/>
              <a:t> operation.</a:t>
            </a:r>
          </a:p>
          <a:p>
            <a:pPr marL="457200" lvl="1" indent="0">
              <a:buNone/>
            </a:pPr>
            <a:endParaRPr lang="en-US" sz="1600" dirty="0"/>
          </a:p>
          <a:p>
            <a:pPr lvl="1"/>
            <a:r>
              <a:rPr lang="en-US" sz="1600" b="1" dirty="0"/>
              <a:t>Signal Branch:</a:t>
            </a:r>
            <a:r>
              <a:rPr lang="en-US" sz="1600" dirty="0"/>
              <a:t> Receives the echo signal and </a:t>
            </a:r>
          </a:p>
          <a:p>
            <a:pPr marL="457200" lvl="1" indent="0">
              <a:buNone/>
            </a:pPr>
            <a:r>
              <a:rPr lang="en-US" sz="1600" dirty="0"/>
              <a:t>      applies an </a:t>
            </a:r>
            <a:r>
              <a:rPr lang="en-US" sz="1600" b="1" dirty="0"/>
              <a:t>FFT</a:t>
            </a:r>
            <a:r>
              <a:rPr lang="en-US" sz="1600" dirty="0"/>
              <a:t>.</a:t>
            </a:r>
          </a:p>
          <a:p>
            <a:pPr marL="457200" lvl="1" indent="0">
              <a:buNone/>
            </a:pPr>
            <a:endParaRPr lang="en-US" sz="1600" dirty="0"/>
          </a:p>
          <a:p>
            <a:pPr lvl="1"/>
            <a:r>
              <a:rPr lang="en-US" sz="1600" b="1" dirty="0"/>
              <a:t>Mixing:</a:t>
            </a:r>
            <a:r>
              <a:rPr lang="en-US" sz="1600" dirty="0"/>
              <a:t> The two signals are multiplied in the </a:t>
            </a:r>
          </a:p>
          <a:p>
            <a:pPr marL="457200" lvl="1" indent="0">
              <a:buNone/>
            </a:pPr>
            <a:r>
              <a:rPr lang="en-US" sz="1600" dirty="0"/>
              <a:t>      frequency domain.</a:t>
            </a:r>
          </a:p>
          <a:p>
            <a:pPr marL="457200" lvl="1" indent="0">
              <a:buNone/>
            </a:pPr>
            <a:endParaRPr lang="en-US" sz="1600" dirty="0"/>
          </a:p>
          <a:p>
            <a:pPr lvl="1"/>
            <a:r>
              <a:rPr lang="en-US" sz="1600" b="1" dirty="0"/>
              <a:t>Time-Domain Conversion:</a:t>
            </a:r>
            <a:r>
              <a:rPr lang="en-US" sz="1600" dirty="0"/>
              <a:t> An </a:t>
            </a:r>
            <a:r>
              <a:rPr lang="en-US" sz="1600" b="1" dirty="0"/>
              <a:t>IFFT</a:t>
            </a:r>
            <a:r>
              <a:rPr lang="en-US" sz="1600" dirty="0"/>
              <a:t> is applied to the </a:t>
            </a:r>
          </a:p>
          <a:p>
            <a:pPr marL="457200" lvl="1" indent="0">
              <a:buNone/>
            </a:pPr>
            <a:r>
              <a:rPr lang="en-US" sz="1600" dirty="0"/>
              <a:t>      product to generate the correlation peak In </a:t>
            </a:r>
          </a:p>
          <a:p>
            <a:pPr marL="457200" lvl="1" indent="0">
              <a:buNone/>
            </a:pPr>
            <a:r>
              <a:rPr lang="en-US" sz="1600" dirty="0"/>
              <a:t>      the time domain for detection.</a:t>
            </a:r>
          </a:p>
          <a:p>
            <a:endParaRPr lang="en-US" dirty="0"/>
          </a:p>
          <a:p>
            <a:endParaRPr lang="en-US" dirty="0"/>
          </a:p>
        </p:txBody>
      </p:sp>
      <p:pic>
        <p:nvPicPr>
          <p:cNvPr id="5" name="Picture 4">
            <a:extLst>
              <a:ext uri="{FF2B5EF4-FFF2-40B4-BE49-F238E27FC236}">
                <a16:creationId xmlns:a16="http://schemas.microsoft.com/office/drawing/2014/main" id="{509AB0A4-6F4D-F1D7-C720-27A022158954}"/>
              </a:ext>
            </a:extLst>
          </p:cNvPr>
          <p:cNvPicPr>
            <a:picLocks noChangeAspect="1"/>
          </p:cNvPicPr>
          <p:nvPr/>
        </p:nvPicPr>
        <p:blipFill>
          <a:blip r:embed="rId2"/>
          <a:stretch>
            <a:fillRect/>
          </a:stretch>
        </p:blipFill>
        <p:spPr>
          <a:xfrm>
            <a:off x="5988733" y="1496291"/>
            <a:ext cx="5994199" cy="4007171"/>
          </a:xfrm>
          <a:prstGeom prst="rect">
            <a:avLst/>
          </a:prstGeom>
        </p:spPr>
      </p:pic>
    </p:spTree>
    <p:extLst>
      <p:ext uri="{BB962C8B-B14F-4D97-AF65-F5344CB8AC3E}">
        <p14:creationId xmlns:p14="http://schemas.microsoft.com/office/powerpoint/2010/main" val="3899172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80C2B2E2-AC81-8955-204C-496CF1BC75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1B2E8E-A102-094C-8A70-243E61D4083D}"/>
              </a:ext>
            </a:extLst>
          </p:cNvPr>
          <p:cNvSpPr>
            <a:spLocks noGrp="1"/>
          </p:cNvSpPr>
          <p:nvPr>
            <p:ph type="ctrTitle"/>
          </p:nvPr>
        </p:nvSpPr>
        <p:spPr>
          <a:xfrm>
            <a:off x="1524000" y="2317137"/>
            <a:ext cx="9144000" cy="1514013"/>
          </a:xfrm>
        </p:spPr>
        <p:txBody>
          <a:bodyPr>
            <a:normAutofit fontScale="90000"/>
          </a:bodyPr>
          <a:lstStyle/>
          <a:p>
            <a:pPr algn="l"/>
            <a:r>
              <a:rPr lang="en-US" dirty="0">
                <a:solidFill>
                  <a:srgbClr val="0070C0"/>
                </a:solidFill>
              </a:rPr>
              <a:t>DDS:</a:t>
            </a:r>
            <a:br>
              <a:rPr lang="en-US" dirty="0">
                <a:solidFill>
                  <a:srgbClr val="0070C0"/>
                </a:solidFill>
              </a:rPr>
            </a:br>
            <a:r>
              <a:rPr lang="en-US" dirty="0">
                <a:solidFill>
                  <a:srgbClr val="0070C0"/>
                </a:solidFill>
              </a:rPr>
              <a:t>Ahmed Hossam Rafik</a:t>
            </a:r>
            <a:endParaRPr lang="en-US" sz="4400" dirty="0">
              <a:solidFill>
                <a:srgbClr val="0070C0"/>
              </a:solidFill>
            </a:endParaRPr>
          </a:p>
        </p:txBody>
      </p:sp>
      <p:pic>
        <p:nvPicPr>
          <p:cNvPr id="7" name="Picture 6" descr="A blue and white logo&#10;&#10;AI-generated content may be incorrect.">
            <a:extLst>
              <a:ext uri="{FF2B5EF4-FFF2-40B4-BE49-F238E27FC236}">
                <a16:creationId xmlns:a16="http://schemas.microsoft.com/office/drawing/2014/main" id="{2B47644B-D421-4485-41BB-4ADB594E7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989" y="278107"/>
            <a:ext cx="1817494" cy="844256"/>
          </a:xfrm>
          <a:prstGeom prst="rect">
            <a:avLst/>
          </a:prstGeom>
        </p:spPr>
      </p:pic>
    </p:spTree>
    <p:extLst>
      <p:ext uri="{BB962C8B-B14F-4D97-AF65-F5344CB8AC3E}">
        <p14:creationId xmlns:p14="http://schemas.microsoft.com/office/powerpoint/2010/main" val="3874706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1552</TotalTime>
  <Words>2402</Words>
  <Application>Microsoft Office PowerPoint</Application>
  <PresentationFormat>Widescreen</PresentationFormat>
  <Paragraphs>328</Paragraphs>
  <Slides>47</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Aptos</vt:lpstr>
      <vt:lpstr>Aptos Display</vt:lpstr>
      <vt:lpstr>Arial</vt:lpstr>
      <vt:lpstr>Cambria</vt:lpstr>
      <vt:lpstr>Cambria Math</vt:lpstr>
      <vt:lpstr>Google Sans Text</vt:lpstr>
      <vt:lpstr>Menlo</vt:lpstr>
      <vt:lpstr>quote-cjk-patch</vt:lpstr>
      <vt:lpstr>Office Theme</vt:lpstr>
      <vt:lpstr> DDS for 5G/6G Cellular Network Calibration and Ranging</vt:lpstr>
      <vt:lpstr>Agenda</vt:lpstr>
      <vt:lpstr>Intro: Abdelrahman Khaled Fouad</vt:lpstr>
      <vt:lpstr>Main idea of the project</vt:lpstr>
      <vt:lpstr>Main idea of the project</vt:lpstr>
      <vt:lpstr>ISAC block diagram</vt:lpstr>
      <vt:lpstr>What are we going to implement </vt:lpstr>
      <vt:lpstr>Correlator</vt:lpstr>
      <vt:lpstr>DDS: Ahmed Hossam Rafik</vt:lpstr>
      <vt:lpstr>DDS simple block diagram</vt:lpstr>
      <vt:lpstr>DDS simple block diagram</vt:lpstr>
      <vt:lpstr>DDS sampled output</vt:lpstr>
      <vt:lpstr>DDS sampled output from ADI tool</vt:lpstr>
      <vt:lpstr>OFDM 1st part: Moustafa Saad Dawood</vt:lpstr>
      <vt:lpstr>Main concepts “OFDM”</vt:lpstr>
      <vt:lpstr>Main concepts “OFDM”</vt:lpstr>
      <vt:lpstr>PowerPoint Presentation</vt:lpstr>
      <vt:lpstr>OFDM Frame Structure</vt:lpstr>
      <vt:lpstr>OFDM 2nd  part: Mohamed Adel Abdelrahem</vt:lpstr>
      <vt:lpstr>Main concepts “EVM in OFDM”</vt:lpstr>
      <vt:lpstr>Main concepts “EVM in OFDM”</vt:lpstr>
      <vt:lpstr>Main concepts “BW, ACLR”</vt:lpstr>
      <vt:lpstr>Main concepts “OFDM”</vt:lpstr>
      <vt:lpstr>Main concepts “5G frame structure”</vt:lpstr>
      <vt:lpstr>Main concepts “JCAS”</vt:lpstr>
      <vt:lpstr>Chirp and TDM: Ahmed Haitham Othman</vt:lpstr>
      <vt:lpstr>Main concepts “Chirp signal”</vt:lpstr>
      <vt:lpstr>Main concepts “Chirp signal”</vt:lpstr>
      <vt:lpstr>Main concepts “TDM”</vt:lpstr>
      <vt:lpstr>Main concepts “TDM”</vt:lpstr>
      <vt:lpstr>FDM and overlapping BW: Youssef Mohamed Mamdouh</vt:lpstr>
      <vt:lpstr>Main concepts “FDM”</vt:lpstr>
      <vt:lpstr>Main concepts “FDM”</vt:lpstr>
      <vt:lpstr>Main concepts “overlapping bandwidth”</vt:lpstr>
      <vt:lpstr>Main concepts “overlapping bandwidth”</vt:lpstr>
      <vt:lpstr>FFT, IFFT &amp; conclusion: Mohamed Ahmed Hussein</vt:lpstr>
      <vt:lpstr>Main concepts “FFT,IFFT”</vt:lpstr>
      <vt:lpstr>Main concepts “Butterfly operation”</vt:lpstr>
      <vt:lpstr>Main concepts “DIF vs. DIT FFT”</vt:lpstr>
      <vt:lpstr>Serial Vs. Parallel FFT Architectures</vt:lpstr>
      <vt:lpstr>FFT Serial Architectures</vt:lpstr>
      <vt:lpstr>Serial Radix-2² (Radix-22) SDF Architecture</vt:lpstr>
      <vt:lpstr>IFFT</vt:lpstr>
      <vt:lpstr>Conclusion</vt:lpstr>
      <vt:lpstr>Future Work </vt:lpstr>
      <vt:lpstr>Timeline</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adel abdelrahem ahmed 2100395</dc:creator>
  <cp:lastModifiedBy>Abd El Rahman Khaled Fouad Abd El Rahim 2100739</cp:lastModifiedBy>
  <cp:revision>41</cp:revision>
  <dcterms:created xsi:type="dcterms:W3CDTF">2025-08-04T12:47:52Z</dcterms:created>
  <dcterms:modified xsi:type="dcterms:W3CDTF">2026-01-29T19:31:22Z</dcterms:modified>
</cp:coreProperties>
</file>